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  <p:sldMasterId id="2147483665" r:id="rId2"/>
    <p:sldMasterId id="2147483666" r:id="rId3"/>
    <p:sldMasterId id="2147483669" r:id="rId4"/>
    <p:sldMasterId id="2147483670" r:id="rId5"/>
    <p:sldMasterId id="2147483671" r:id="rId6"/>
    <p:sldMasterId id="2147483761" r:id="rId7"/>
    <p:sldMasterId id="2147483773" r:id="rId8"/>
  </p:sldMasterIdLst>
  <p:notesMasterIdLst>
    <p:notesMasterId r:id="rId36"/>
  </p:notesMasterIdLst>
  <p:sldIdLst>
    <p:sldId id="256" r:id="rId9"/>
    <p:sldId id="309" r:id="rId10"/>
    <p:sldId id="308" r:id="rId11"/>
    <p:sldId id="313" r:id="rId12"/>
    <p:sldId id="310" r:id="rId13"/>
    <p:sldId id="311" r:id="rId14"/>
    <p:sldId id="282" r:id="rId15"/>
    <p:sldId id="276" r:id="rId16"/>
    <p:sldId id="268" r:id="rId17"/>
    <p:sldId id="259" r:id="rId18"/>
    <p:sldId id="258" r:id="rId19"/>
    <p:sldId id="284" r:id="rId20"/>
    <p:sldId id="261" r:id="rId21"/>
    <p:sldId id="285" r:id="rId22"/>
    <p:sldId id="314" r:id="rId23"/>
    <p:sldId id="315" r:id="rId24"/>
    <p:sldId id="316" r:id="rId25"/>
    <p:sldId id="286" r:id="rId26"/>
    <p:sldId id="304" r:id="rId27"/>
    <p:sldId id="306" r:id="rId28"/>
    <p:sldId id="305" r:id="rId29"/>
    <p:sldId id="307" r:id="rId30"/>
    <p:sldId id="278" r:id="rId31"/>
    <p:sldId id="263" r:id="rId32"/>
    <p:sldId id="269" r:id="rId33"/>
    <p:sldId id="272" r:id="rId34"/>
    <p:sldId id="281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Segoe UI Light" panose="020B0502040204020203" pitchFamily="34" charset="0"/>
      <p:regular r:id="rId46"/>
      <p:italic r:id="rId47"/>
    </p:embeddedFont>
    <p:embeddedFont>
      <p:font typeface="微软雅黑 Light" panose="020B0502040204020203" pitchFamily="34" charset="-122"/>
      <p:regular r:id="rId48"/>
    </p:embeddedFont>
  </p:embeddedFontLst>
  <p:defaultTextStyle>
    <a:defPPr>
      <a:defRPr lang="zh-TW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54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3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2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Event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1.8664588485615653E-3"/>
          <c:y val="0.2709093233339015"/>
          <c:w val="0.79656549548751421"/>
          <c:h val="0.51380745412192486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Event type</c:v>
                </c:pt>
              </c:strCache>
            </c:strRef>
          </c:tx>
          <c:spPr>
            <a:ln w="9525"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E72-4C2D-A78F-1C2B639F4C1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9525">
                <a:solidFill>
                  <a:schemeClr val="accent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108-1945-9D19-88E4B87D667A}"/>
              </c:ext>
            </c:extLst>
          </c:dPt>
          <c:dPt>
            <c:idx val="2"/>
            <c:bubble3D val="0"/>
            <c:spPr>
              <a:noFill/>
              <a:ln w="9525">
                <a:solidFill>
                  <a:schemeClr val="accent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108-1945-9D19-88E4B87D66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9525">
                <a:solidFill>
                  <a:schemeClr val="accent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E72-4C2D-A78F-1C2B639F4C1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8108-1945-9D19-88E4B87D667A}"/>
              </c:ext>
            </c:extLst>
          </c:dPt>
          <c:dLbls>
            <c:dLbl>
              <c:idx val="1"/>
              <c:layout>
                <c:manualLayout>
                  <c:x val="-0.11407753573634004"/>
                  <c:y val="3.763305804206111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1CF46C5-A017-3E4B-8CAE-ECE860915CBE}" type="PERCENTAGE">
                      <a:rPr lang="en-US" altLang="zh-CN" sz="800" dirty="0"/>
                      <a:pPr>
                        <a:defRPr/>
                      </a:pPr>
                      <a:t>[百分比]</a:t>
                    </a:fld>
                    <a:endParaRPr lang="zh-CN" altLang="en-US"/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1949181941396668E-2"/>
                      <c:h val="4.92491040068574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108-1945-9D19-88E4B87D667A}"/>
                </c:ext>
              </c:extLst>
            </c:dLbl>
            <c:dLbl>
              <c:idx val="4"/>
              <c:layout>
                <c:manualLayout>
                  <c:x val="-7.1910925196850384E-2"/>
                  <c:y val="1.273456926171784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baseline="0">
                        <a:ln>
                          <a:noFill/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8EEB0CB-3591-C946-AF62-FBA608E3BF4D}" type="PERCENTAGE">
                      <a:rPr lang="en-US" altLang="zh-CN" sz="800" dirty="0">
                        <a:ln>
                          <a:noFill/>
                        </a:ln>
                        <a:solidFill>
                          <a:schemeClr val="lt1"/>
                        </a:solidFill>
                      </a:rPr>
                      <a:pPr>
                        <a:defRPr>
                          <a:ln>
                            <a:noFill/>
                          </a:ln>
                        </a:defRPr>
                      </a:pPr>
                      <a:t>[百分比]</a:t>
                    </a:fld>
                    <a:endParaRPr lang="zh-CN" altLang="en-US"/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baseline="0">
                      <a:ln>
                        <a:noFill/>
                      </a:ln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6539000984251978E-2"/>
                      <c:h val="4.5054906047957782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108-1945-9D19-88E4B87D667A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view</c:v>
                </c:pt>
                <c:pt idx="1">
                  <c:v>cart</c:v>
                </c:pt>
                <c:pt idx="2">
                  <c:v>purchase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5868.2</c:v>
                </c:pt>
                <c:pt idx="1">
                  <c:v>256.2</c:v>
                </c:pt>
                <c:pt idx="2">
                  <c:v>110.6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08-1945-9D19-88E4B87D667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55"/>
        <c:splitType val="pos"/>
        <c:splitPos val="2"/>
        <c:secondPieSize val="10"/>
        <c:serLines>
          <c:spPr>
            <a:ln w="9525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75834112901490114"/>
          <c:y val="0.30586223794102607"/>
          <c:w val="0.21621767044513218"/>
          <c:h val="0.2943348389296062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 w="9525" cap="flat" cmpd="sng" algn="ctr">
      <a:solidFill>
        <a:schemeClr val="bg2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3.8433677695784096E-2"/>
          <c:y val="0.14999218794386682"/>
          <c:w val="0.64985626574866029"/>
          <c:h val="0.72824626441679452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event time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8C0-4543-897C-050553F63C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8C0-4543-897C-050553F63C5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8C0-4543-897C-050553F63C5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8C0-4543-897C-050553F63C5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8C0-4543-897C-050553F63C5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alt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afternoon</c:v>
                </c:pt>
                <c:pt idx="1">
                  <c:v>forenoon</c:v>
                </c:pt>
                <c:pt idx="2">
                  <c:v>midnight</c:v>
                </c:pt>
                <c:pt idx="3">
                  <c:v>evening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2345.1999999999998</c:v>
                </c:pt>
                <c:pt idx="1">
                  <c:v>2021</c:v>
                </c:pt>
                <c:pt idx="2">
                  <c:v>1091.5999999999999</c:v>
                </c:pt>
                <c:pt idx="3">
                  <c:v>777.2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64-624F-88A8-425A18C280A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72362114022848"/>
          <c:y val="0.27279522470314188"/>
          <c:w val="0.25231255466207114"/>
          <c:h val="0.4059755127549570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 w="9525" cap="flat" cmpd="sng" algn="ctr">
      <a:solidFill>
        <a:schemeClr val="bg2"/>
      </a:solidFill>
      <a:round/>
    </a:ln>
    <a:effectLst/>
  </c:spPr>
  <c:txPr>
    <a:bodyPr/>
    <a:lstStyle/>
    <a:p>
      <a:pPr>
        <a:defRPr lang="en-US" alt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6933928753855925E-2"/>
          <c:y val="0.23136966649622176"/>
          <c:w val="0.80986037052128257"/>
          <c:h val="0.5397377989886937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Brand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923-412A-8D9A-A562170CFA2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923-412A-8D9A-A562170CFA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923-412A-8D9A-A562170CFA2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923-412A-8D9A-A562170CFA2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923-412A-8D9A-A562170CFA2E}"/>
              </c:ext>
            </c:extLst>
          </c:dPt>
          <c:dPt>
            <c:idx val="5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BF6-6D40-8885-3E1F2F1AB96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Samsung</c:v>
                </c:pt>
                <c:pt idx="1">
                  <c:v>Apple</c:v>
                </c:pt>
                <c:pt idx="2">
                  <c:v>Xiaomi</c:v>
                </c:pt>
                <c:pt idx="3">
                  <c:v>Huawei</c:v>
                </c:pt>
                <c:pt idx="4">
                  <c:v>LG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1186.8</c:v>
                </c:pt>
                <c:pt idx="1">
                  <c:v>925</c:v>
                </c:pt>
                <c:pt idx="2">
                  <c:v>623.79999999999995</c:v>
                </c:pt>
                <c:pt idx="3">
                  <c:v>211</c:v>
                </c:pt>
                <c:pt idx="4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F6-6D40-8885-3E1F2F1AB96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 w="9525" cap="flat" cmpd="sng" algn="ctr">
      <a:solidFill>
        <a:schemeClr val="bg2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buFontTx/>
              <a:buNone/>
              <a:defRPr sz="1200"/>
            </a:lvl1pPr>
          </a:lstStyle>
          <a:p>
            <a:pPr>
              <a:defRPr/>
            </a:pPr>
            <a:fld id="{E26BDE92-B447-4FD8-9805-B8C3BF9118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PMingLiU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126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E331FB1-C4E7-49A8-B03E-97AF98EE1EF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BDE92-B447-4FD8-9805-B8C3BF91182D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617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7FCE3A98-B062-4D6E-B963-859976B33148}" type="slidenum">
              <a:rPr lang="zh-CN" altLang="en-US" smtClean="0"/>
              <a:pPr eaLnBrk="1" hangingPunct="1">
                <a:buFont typeface="Arial" panose="020B0604020202020204" pitchFamily="34" charset="0"/>
                <a:buNone/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7FCE3A98-B062-4D6E-B963-859976B33148}" type="slidenum">
              <a:rPr lang="zh-CN" altLang="en-US" smtClean="0"/>
              <a:pPr eaLnBrk="1" hangingPunct="1">
                <a:buFont typeface="Arial" panose="020B0604020202020204" pitchFamily="34" charset="0"/>
                <a:buNone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15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37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5FC19D6F-81E0-4F92-8849-52E74390E051}" type="slidenum">
              <a:rPr lang="zh-CN" altLang="en-US" smtClean="0"/>
              <a:pPr eaLnBrk="1" hangingPunct="1">
                <a:buFont typeface="Arial" panose="020B0604020202020204" pitchFamily="34" charset="0"/>
                <a:buNone/>
              </a:pPr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6486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6467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51343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23116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5802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7825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54192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571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98974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071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7951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28654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8627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63173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57494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51591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477805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9745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40842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464907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0325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910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48912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99721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19344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395578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32544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21499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288778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51349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96484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297594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9703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489719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4283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7990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66909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48070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66163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73257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503852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60530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569386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8481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674818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668688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1541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387366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73156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63804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767913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18952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088539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988670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95466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63442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579314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992114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7743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247446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452085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488274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389535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43160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535974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076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924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216289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707461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971071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2930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37604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553114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551620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383115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50939298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9461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87886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55164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745802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4349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336855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14846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159732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8455384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537608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8757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7841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9320"/>
          <a:stretch>
            <a:fillRect/>
          </a:stretch>
        </p:blipFill>
        <p:spPr bwMode="auto">
          <a:xfrm>
            <a:off x="0" y="0"/>
            <a:ext cx="12192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矩形 7"/>
          <p:cNvSpPr>
            <a:spLocks noChangeArrowheads="1"/>
          </p:cNvSpPr>
          <p:nvPr/>
        </p:nvSpPr>
        <p:spPr bwMode="auto">
          <a:xfrm>
            <a:off x="0" y="0"/>
            <a:ext cx="12192000" cy="4159250"/>
          </a:xfrm>
          <a:prstGeom prst="rect">
            <a:avLst/>
          </a:prstGeom>
          <a:solidFill>
            <a:srgbClr val="354B5E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2" name="矩形 8"/>
          <p:cNvSpPr>
            <a:spLocks noChangeArrowheads="1"/>
          </p:cNvSpPr>
          <p:nvPr/>
        </p:nvSpPr>
        <p:spPr bwMode="auto">
          <a:xfrm>
            <a:off x="0" y="4087813"/>
            <a:ext cx="12192000" cy="714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3" name="圆角矩形 9"/>
          <p:cNvSpPr>
            <a:spLocks noChangeAspect="1" noChangeArrowheads="1"/>
          </p:cNvSpPr>
          <p:nvPr/>
        </p:nvSpPr>
        <p:spPr bwMode="auto">
          <a:xfrm>
            <a:off x="5556250" y="3586163"/>
            <a:ext cx="1079500" cy="1079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3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1031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矩形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54B5E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7872413" y="1809750"/>
            <a:ext cx="4319587" cy="32385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3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2054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6"/>
          <p:cNvGrpSpPr>
            <a:grpSpLocks/>
          </p:cNvGrpSpPr>
          <p:nvPr userDrawn="1"/>
        </p:nvGrpSpPr>
        <p:grpSpPr bwMode="auto">
          <a:xfrm>
            <a:off x="479425" y="692150"/>
            <a:ext cx="179388" cy="630238"/>
            <a:chOff x="0" y="0"/>
            <a:chExt cx="180000" cy="630000"/>
          </a:xfrm>
        </p:grpSpPr>
        <p:sp>
          <p:nvSpPr>
            <p:cNvPr id="2" name="圆角矩形 7"/>
            <p:cNvSpPr>
              <a:spLocks noChangeArrowheads="1"/>
            </p:cNvSpPr>
            <p:nvPr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圆角矩形 8"/>
            <p:cNvSpPr>
              <a:spLocks noChangeArrowheads="1"/>
            </p:cNvSpPr>
            <p:nvPr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25" name="圆角矩形 9"/>
            <p:cNvSpPr>
              <a:spLocks noChangeArrowheads="1"/>
            </p:cNvSpPr>
            <p:nvPr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7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3079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4" r:id="rId2"/>
    <p:sldLayoutId id="2147483703" r:id="rId3"/>
    <p:sldLayoutId id="2147483702" r:id="rId4"/>
    <p:sldLayoutId id="2147483701" r:id="rId5"/>
    <p:sldLayoutId id="2147483700" r:id="rId6"/>
    <p:sldLayoutId id="2147483699" r:id="rId7"/>
    <p:sldLayoutId id="2147483698" r:id="rId8"/>
    <p:sldLayoutId id="2147483697" r:id="rId9"/>
    <p:sldLayoutId id="2147483696" r:id="rId10"/>
    <p:sldLayoutId id="214748369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6"/>
          <p:cNvSpPr>
            <a:spLocks noChangeArrowheads="1"/>
          </p:cNvSpPr>
          <p:nvPr/>
        </p:nvSpPr>
        <p:spPr bwMode="auto">
          <a:xfrm>
            <a:off x="0" y="3429000"/>
            <a:ext cx="12192000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3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5124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6" r:id="rId2"/>
    <p:sldLayoutId id="2147483725" r:id="rId3"/>
    <p:sldLayoutId id="2147483724" r:id="rId4"/>
    <p:sldLayoutId id="2147483723" r:id="rId5"/>
    <p:sldLayoutId id="2147483722" r:id="rId6"/>
    <p:sldLayoutId id="2147483721" r:id="rId7"/>
    <p:sldLayoutId id="2147483720" r:id="rId8"/>
    <p:sldLayoutId id="2147483719" r:id="rId9"/>
    <p:sldLayoutId id="2147483718" r:id="rId10"/>
    <p:sldLayoutId id="214748371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6"/>
          <p:cNvGrpSpPr>
            <a:grpSpLocks/>
          </p:cNvGrpSpPr>
          <p:nvPr userDrawn="1"/>
        </p:nvGrpSpPr>
        <p:grpSpPr bwMode="auto">
          <a:xfrm>
            <a:off x="479425" y="692150"/>
            <a:ext cx="179388" cy="630238"/>
            <a:chOff x="0" y="0"/>
            <a:chExt cx="180000" cy="630000"/>
          </a:xfrm>
        </p:grpSpPr>
        <p:sp>
          <p:nvSpPr>
            <p:cNvPr id="9219" name="圆角矩形 7"/>
            <p:cNvSpPr>
              <a:spLocks noChangeArrowheads="1"/>
            </p:cNvSpPr>
            <p:nvPr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" name="圆角矩形 8"/>
            <p:cNvSpPr>
              <a:spLocks noChangeArrowheads="1"/>
            </p:cNvSpPr>
            <p:nvPr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圆角矩形 9"/>
            <p:cNvSpPr>
              <a:spLocks noChangeArrowheads="1"/>
            </p:cNvSpPr>
            <p:nvPr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222" name="矩形 10"/>
          <p:cNvSpPr>
            <a:spLocks noChangeArrowheads="1"/>
          </p:cNvSpPr>
          <p:nvPr/>
        </p:nvSpPr>
        <p:spPr bwMode="auto">
          <a:xfrm>
            <a:off x="7673975" y="2168525"/>
            <a:ext cx="4518025" cy="25209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51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6152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7" r:id="rId2"/>
    <p:sldLayoutId id="2147483736" r:id="rId3"/>
    <p:sldLayoutId id="2147483735" r:id="rId4"/>
    <p:sldLayoutId id="2147483734" r:id="rId5"/>
    <p:sldLayoutId id="2147483733" r:id="rId6"/>
    <p:sldLayoutId id="2147483732" r:id="rId7"/>
    <p:sldLayoutId id="2147483731" r:id="rId8"/>
    <p:sldLayoutId id="2147483730" r:id="rId9"/>
    <p:sldLayoutId id="2147483729" r:id="rId10"/>
    <p:sldLayoutId id="214748372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6"/>
          <p:cNvGrpSpPr>
            <a:grpSpLocks/>
          </p:cNvGrpSpPr>
          <p:nvPr userDrawn="1"/>
        </p:nvGrpSpPr>
        <p:grpSpPr bwMode="auto">
          <a:xfrm rot="5400000">
            <a:off x="6005513" y="4103688"/>
            <a:ext cx="177800" cy="628650"/>
            <a:chOff x="0" y="0"/>
            <a:chExt cx="180000" cy="630000"/>
          </a:xfrm>
        </p:grpSpPr>
        <p:sp>
          <p:nvSpPr>
            <p:cNvPr id="10243" name="圆角矩形 7"/>
            <p:cNvSpPr>
              <a:spLocks noChangeArrowheads="1"/>
            </p:cNvSpPr>
            <p:nvPr/>
          </p:nvSpPr>
          <p:spPr bwMode="auto">
            <a:xfrm>
              <a:off x="0" y="9545"/>
              <a:ext cx="180000" cy="17977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" name="圆角矩形 8"/>
            <p:cNvSpPr>
              <a:spLocks noChangeArrowheads="1"/>
            </p:cNvSpPr>
            <p:nvPr/>
          </p:nvSpPr>
          <p:spPr bwMode="auto">
            <a:xfrm>
              <a:off x="-1" y="224318"/>
              <a:ext cx="180000" cy="18136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圆角矩形 9"/>
            <p:cNvSpPr>
              <a:spLocks noChangeArrowheads="1"/>
            </p:cNvSpPr>
            <p:nvPr/>
          </p:nvSpPr>
          <p:spPr bwMode="auto">
            <a:xfrm>
              <a:off x="-1" y="459773"/>
              <a:ext cx="180000" cy="17977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246" name="矩形 10"/>
          <p:cNvSpPr>
            <a:spLocks noChangeArrowheads="1"/>
          </p:cNvSpPr>
          <p:nvPr/>
        </p:nvSpPr>
        <p:spPr bwMode="auto">
          <a:xfrm>
            <a:off x="839788" y="3429000"/>
            <a:ext cx="10512425" cy="714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75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717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8" r:id="rId2"/>
    <p:sldLayoutId id="2147483747" r:id="rId3"/>
    <p:sldLayoutId id="2147483746" r:id="rId4"/>
    <p:sldLayoutId id="2147483745" r:id="rId5"/>
    <p:sldLayoutId id="2147483744" r:id="rId6"/>
    <p:sldLayoutId id="2147483743" r:id="rId7"/>
    <p:sldLayoutId id="2147483742" r:id="rId8"/>
    <p:sldLayoutId id="2147483741" r:id="rId9"/>
    <p:sldLayoutId id="2147483740" r:id="rId10"/>
    <p:sldLayoutId id="214748373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6"/>
          <p:cNvGrpSpPr/>
          <p:nvPr userDrawn="1"/>
        </p:nvGrpSpPr>
        <p:grpSpPr bwMode="auto">
          <a:xfrm>
            <a:off x="479425" y="692150"/>
            <a:ext cx="179388" cy="630238"/>
            <a:chOff x="0" y="0"/>
            <a:chExt cx="180000" cy="630000"/>
          </a:xfrm>
        </p:grpSpPr>
        <p:sp>
          <p:nvSpPr>
            <p:cNvPr id="2" name="圆角矩形 7"/>
            <p:cNvSpPr>
              <a:spLocks noChangeArrowheads="1"/>
            </p:cNvSpPr>
            <p:nvPr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圆角矩形 8"/>
            <p:cNvSpPr>
              <a:spLocks noChangeArrowheads="1"/>
            </p:cNvSpPr>
            <p:nvPr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25" name="圆角矩形 9"/>
            <p:cNvSpPr>
              <a:spLocks noChangeArrowheads="1"/>
            </p:cNvSpPr>
            <p:nvPr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7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3079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1492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>
            <a:grpSpLocks/>
          </p:cNvGrpSpPr>
          <p:nvPr userDrawn="1"/>
        </p:nvGrpSpPr>
        <p:grpSpPr bwMode="auto">
          <a:xfrm>
            <a:off x="479425" y="692150"/>
            <a:ext cx="179388" cy="630238"/>
            <a:chOff x="0" y="0"/>
            <a:chExt cx="180000" cy="630000"/>
          </a:xfrm>
        </p:grpSpPr>
        <p:sp>
          <p:nvSpPr>
            <p:cNvPr id="6147" name="圆角矩形 7"/>
            <p:cNvSpPr>
              <a:spLocks noChangeArrowheads="1"/>
            </p:cNvSpPr>
            <p:nvPr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" name="圆角矩形 8"/>
            <p:cNvSpPr>
              <a:spLocks noChangeArrowheads="1"/>
            </p:cNvSpPr>
            <p:nvPr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圆角矩形 9"/>
            <p:cNvSpPr>
              <a:spLocks noChangeArrowheads="1"/>
            </p:cNvSpPr>
            <p:nvPr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50" name="矩形 10"/>
          <p:cNvSpPr>
            <a:spLocks noChangeArrowheads="1"/>
          </p:cNvSpPr>
          <p:nvPr/>
        </p:nvSpPr>
        <p:spPr bwMode="auto">
          <a:xfrm>
            <a:off x="0" y="1997075"/>
            <a:ext cx="12192000" cy="2159000"/>
          </a:xfrm>
          <a:prstGeom prst="rect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3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4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4688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7.jpeg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6"/>
          <p:cNvSpPr>
            <a:spLocks noGrp="1" noChangeArrowheads="1"/>
          </p:cNvSpPr>
          <p:nvPr>
            <p:ph type="ctrTitle" idx="4294967295"/>
          </p:nvPr>
        </p:nvSpPr>
        <p:spPr>
          <a:xfrm>
            <a:off x="783227" y="1326708"/>
            <a:ext cx="11094547" cy="1450975"/>
          </a:xfrm>
        </p:spPr>
        <p:txBody>
          <a:bodyPr anchor="b"/>
          <a:lstStyle/>
          <a:p>
            <a:pPr algn="ctr" eaLnBrk="1" hangingPunct="1"/>
            <a:r>
              <a:rPr lang="en-US" altLang="zh-CN" sz="6600" dirty="0">
                <a:solidFill>
                  <a:srgbClr val="FFFFFF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+mn-cs"/>
              </a:rPr>
              <a:t>Study on eCommerce behavior</a:t>
            </a:r>
            <a:endParaRPr lang="zh-CN" altLang="en-US" sz="6600" dirty="0">
              <a:solidFill>
                <a:srgbClr val="FFFFFF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2" name="文本框 10"/>
          <p:cNvSpPr txBox="1">
            <a:spLocks noChangeArrowheads="1"/>
          </p:cNvSpPr>
          <p:nvPr/>
        </p:nvSpPr>
        <p:spPr bwMode="auto">
          <a:xfrm>
            <a:off x="4643438" y="4956175"/>
            <a:ext cx="66080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Group member :Griffin, Adrian, Jackson,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Zhixi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 Zhang 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8"/>
          <p:cNvSpPr>
            <a:spLocks noGrp="1" noChangeArrowheads="1"/>
          </p:cNvSpPr>
          <p:nvPr>
            <p:ph type="title" idx="4294967295"/>
          </p:nvPr>
        </p:nvSpPr>
        <p:spPr>
          <a:xfrm>
            <a:off x="840593" y="3392083"/>
            <a:ext cx="10515600" cy="1079500"/>
          </a:xfrm>
        </p:spPr>
        <p:txBody>
          <a:bodyPr/>
          <a:lstStyle/>
          <a:p>
            <a:pPr algn="ctr" eaLnBrk="1" hangingPunct="1"/>
            <a:r>
              <a:rPr lang="en-US" altLang="zh-CN" dirty="0"/>
              <a:t>Difficulties within row data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E8B8F7-E5C9-48DC-A3A7-55B3D6D93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580019"/>
              </p:ext>
            </p:extLst>
          </p:nvPr>
        </p:nvGraphicFramePr>
        <p:xfrm>
          <a:off x="840593" y="563687"/>
          <a:ext cx="10512422" cy="2819275"/>
        </p:xfrm>
        <a:graphic>
          <a:graphicData uri="http://schemas.openxmlformats.org/drawingml/2006/table">
            <a:tbl>
              <a:tblPr/>
              <a:tblGrid>
                <a:gridCol w="1168047">
                  <a:extLst>
                    <a:ext uri="{9D8B030D-6E8A-4147-A177-3AD203B41FA5}">
                      <a16:colId xmlns:a16="http://schemas.microsoft.com/office/drawing/2014/main" val="3074761870"/>
                    </a:ext>
                  </a:extLst>
                </a:gridCol>
                <a:gridCol w="1168047">
                  <a:extLst>
                    <a:ext uri="{9D8B030D-6E8A-4147-A177-3AD203B41FA5}">
                      <a16:colId xmlns:a16="http://schemas.microsoft.com/office/drawing/2014/main" val="2997424859"/>
                    </a:ext>
                  </a:extLst>
                </a:gridCol>
                <a:gridCol w="1168047">
                  <a:extLst>
                    <a:ext uri="{9D8B030D-6E8A-4147-A177-3AD203B41FA5}">
                      <a16:colId xmlns:a16="http://schemas.microsoft.com/office/drawing/2014/main" val="2368397921"/>
                    </a:ext>
                  </a:extLst>
                </a:gridCol>
                <a:gridCol w="1168047">
                  <a:extLst>
                    <a:ext uri="{9D8B030D-6E8A-4147-A177-3AD203B41FA5}">
                      <a16:colId xmlns:a16="http://schemas.microsoft.com/office/drawing/2014/main" val="4243974954"/>
                    </a:ext>
                  </a:extLst>
                </a:gridCol>
                <a:gridCol w="1168047">
                  <a:extLst>
                    <a:ext uri="{9D8B030D-6E8A-4147-A177-3AD203B41FA5}">
                      <a16:colId xmlns:a16="http://schemas.microsoft.com/office/drawing/2014/main" val="2172915437"/>
                    </a:ext>
                  </a:extLst>
                </a:gridCol>
                <a:gridCol w="1168047">
                  <a:extLst>
                    <a:ext uri="{9D8B030D-6E8A-4147-A177-3AD203B41FA5}">
                      <a16:colId xmlns:a16="http://schemas.microsoft.com/office/drawing/2014/main" val="2850799028"/>
                    </a:ext>
                  </a:extLst>
                </a:gridCol>
                <a:gridCol w="1285115">
                  <a:extLst>
                    <a:ext uri="{9D8B030D-6E8A-4147-A177-3AD203B41FA5}">
                      <a16:colId xmlns:a16="http://schemas.microsoft.com/office/drawing/2014/main" val="3584210383"/>
                    </a:ext>
                  </a:extLst>
                </a:gridCol>
                <a:gridCol w="1050978">
                  <a:extLst>
                    <a:ext uri="{9D8B030D-6E8A-4147-A177-3AD203B41FA5}">
                      <a16:colId xmlns:a16="http://schemas.microsoft.com/office/drawing/2014/main" val="3269984822"/>
                    </a:ext>
                  </a:extLst>
                </a:gridCol>
                <a:gridCol w="1168047">
                  <a:extLst>
                    <a:ext uri="{9D8B030D-6E8A-4147-A177-3AD203B41FA5}">
                      <a16:colId xmlns:a16="http://schemas.microsoft.com/office/drawing/2014/main" val="1701941806"/>
                    </a:ext>
                  </a:extLst>
                </a:gridCol>
              </a:tblGrid>
              <a:tr h="3017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 time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 type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id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 id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id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session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626962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2019-11-13 20:38:32 UTC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27700714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2053013560086233771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construction.tools.pump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magnetta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105.09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514828567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2dc7ccfb-4224-4ec1-9076-0d050606097c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603427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2019-10-04 16:48:44 UTC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1004767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2053013555631882655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electronics.smartphone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samsung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252.63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512657465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d6358e16-2186-4fd0-bb5c-2e644d0e064c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573776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2019-11-26 03:45:24 UTC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1005158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2053013555631882655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xiaomi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282.63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573260837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aba54944-e843-48cf-87ec-80c2e9fe2ea9</a:t>
                      </a: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81350"/>
                  </a:ext>
                </a:extLst>
              </a:tr>
              <a:tr h="585701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3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endParaRPr lang="en-US" altLang="zh-CN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7" marR="43407" marT="21703" marB="21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60896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25089924-ABA6-48F2-AC67-60FF5245B28D}"/>
              </a:ext>
            </a:extLst>
          </p:cNvPr>
          <p:cNvSpPr/>
          <p:nvPr/>
        </p:nvSpPr>
        <p:spPr bwMode="auto">
          <a:xfrm>
            <a:off x="669303" y="423772"/>
            <a:ext cx="1366887" cy="2494526"/>
          </a:xfrm>
          <a:prstGeom prst="rect">
            <a:avLst/>
          </a:prstGeom>
          <a:noFill/>
          <a:ln w="4762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360670A-AB9A-4ADC-BAF8-404875AF7CD9}"/>
              </a:ext>
            </a:extLst>
          </p:cNvPr>
          <p:cNvCxnSpPr>
            <a:cxnSpLocks/>
            <a:stCxn id="22" idx="0"/>
          </p:cNvCxnSpPr>
          <p:nvPr/>
        </p:nvCxnSpPr>
        <p:spPr bwMode="auto">
          <a:xfrm flipH="1" flipV="1">
            <a:off x="1194811" y="2976082"/>
            <a:ext cx="1092940" cy="255610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8E75057-39B2-4800-AB95-BEBA4CA13E66}"/>
              </a:ext>
            </a:extLst>
          </p:cNvPr>
          <p:cNvGrpSpPr/>
          <p:nvPr/>
        </p:nvGrpSpPr>
        <p:grpSpPr>
          <a:xfrm>
            <a:off x="907722" y="5532186"/>
            <a:ext cx="4758731" cy="860095"/>
            <a:chOff x="841375" y="5102225"/>
            <a:chExt cx="5256213" cy="980861"/>
          </a:xfrm>
        </p:grpSpPr>
        <p:sp>
          <p:nvSpPr>
            <p:cNvPr id="22" name="文本框 177">
              <a:extLst>
                <a:ext uri="{FF2B5EF4-FFF2-40B4-BE49-F238E27FC236}">
                  <a16:creationId xmlns:a16="http://schemas.microsoft.com/office/drawing/2014/main" id="{89962828-6A34-441D-84B6-C4E247643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7675" y="5102225"/>
              <a:ext cx="1295996" cy="421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chemeClr val="accent2"/>
                  </a:solidFill>
                  <a:ea typeface="Microsoft JhengHei" panose="020B0604030504040204" pitchFamily="34" charset="-120"/>
                </a:rPr>
                <a:t>Date data</a:t>
              </a:r>
              <a:endParaRPr lang="zh-CN" altLang="en-US" dirty="0">
                <a:solidFill>
                  <a:schemeClr val="accent2"/>
                </a:solidFill>
                <a:ea typeface="Microsoft JhengHei" panose="020B0604030504040204" pitchFamily="34" charset="-120"/>
              </a:endParaRPr>
            </a:p>
          </p:txBody>
        </p:sp>
        <p:sp>
          <p:nvSpPr>
            <p:cNvPr id="23" name="矩形 178">
              <a:extLst>
                <a:ext uri="{FF2B5EF4-FFF2-40B4-BE49-F238E27FC236}">
                  <a16:creationId xmlns:a16="http://schemas.microsoft.com/office/drawing/2014/main" id="{CC50AB78-F82D-472B-9E5A-AEC01F0AF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5486401"/>
              <a:ext cx="4379913" cy="596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ea typeface="Microsoft JhengHei" panose="020B0604030504040204" pitchFamily="34" charset="-120"/>
                </a:rPr>
                <a:t>The form of the event time is not suitable for machine learning algorithms.</a:t>
              </a:r>
              <a:endParaRPr lang="zh-CN" altLang="en-US" sz="1400" dirty="0">
                <a:ea typeface="Microsoft JhengHei" panose="020B0604030504040204" pitchFamily="34" charset="-120"/>
              </a:endParaRPr>
            </a:p>
          </p:txBody>
        </p:sp>
        <p:sp>
          <p:nvSpPr>
            <p:cNvPr id="24" name="圆角矩形 19">
              <a:extLst>
                <a:ext uri="{FF2B5EF4-FFF2-40B4-BE49-F238E27FC236}">
                  <a16:creationId xmlns:a16="http://schemas.microsoft.com/office/drawing/2014/main" id="{F0B9489E-0CC5-4AF6-9793-2D7C23A865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1375" y="5203825"/>
              <a:ext cx="720725" cy="719138"/>
            </a:xfrm>
            <a:prstGeom prst="roundRect">
              <a:avLst>
                <a:gd name="adj" fmla="val 3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rgbClr val="FFFFFF"/>
                  </a:solidFill>
                </a:rPr>
                <a:t>2</a:t>
              </a:r>
              <a:endParaRPr lang="zh-CN" alt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D249CBC6-58DD-4822-8E6E-40960254E208}"/>
              </a:ext>
            </a:extLst>
          </p:cNvPr>
          <p:cNvSpPr/>
          <p:nvPr/>
        </p:nvSpPr>
        <p:spPr bwMode="auto">
          <a:xfrm>
            <a:off x="6768444" y="423772"/>
            <a:ext cx="1120687" cy="2494526"/>
          </a:xfrm>
          <a:prstGeom prst="rect">
            <a:avLst/>
          </a:prstGeom>
          <a:noFill/>
          <a:ln w="4762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5C8E077-D234-4B09-ADA0-E2C3568C902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02677" y="2918298"/>
            <a:ext cx="433375" cy="165908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73EC12-8C81-4B56-8C46-0D2FA1C2F947}"/>
              </a:ext>
            </a:extLst>
          </p:cNvPr>
          <p:cNvGrpSpPr/>
          <p:nvPr/>
        </p:nvGrpSpPr>
        <p:grpSpPr>
          <a:xfrm>
            <a:off x="6509316" y="4666475"/>
            <a:ext cx="4758731" cy="860095"/>
            <a:chOff x="841375" y="5102225"/>
            <a:chExt cx="5256213" cy="980861"/>
          </a:xfrm>
        </p:grpSpPr>
        <p:sp>
          <p:nvSpPr>
            <p:cNvPr id="32" name="文本框 177">
              <a:extLst>
                <a:ext uri="{FF2B5EF4-FFF2-40B4-BE49-F238E27FC236}">
                  <a16:creationId xmlns:a16="http://schemas.microsoft.com/office/drawing/2014/main" id="{3CF0E581-0270-431F-8D2F-440FA04EA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7675" y="5102225"/>
              <a:ext cx="1724902" cy="421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chemeClr val="accent2"/>
                  </a:solidFill>
                  <a:ea typeface="Microsoft JhengHei" panose="020B0604030504040204" pitchFamily="34" charset="-120"/>
                </a:rPr>
                <a:t>Nominal data</a:t>
              </a:r>
              <a:endParaRPr lang="zh-CN" altLang="en-US" dirty="0">
                <a:solidFill>
                  <a:schemeClr val="accent2"/>
                </a:solidFill>
                <a:ea typeface="Microsoft JhengHei" panose="020B0604030504040204" pitchFamily="34" charset="-120"/>
              </a:endParaRPr>
            </a:p>
          </p:txBody>
        </p:sp>
        <p:sp>
          <p:nvSpPr>
            <p:cNvPr id="33" name="矩形 178">
              <a:extLst>
                <a:ext uri="{FF2B5EF4-FFF2-40B4-BE49-F238E27FC236}">
                  <a16:creationId xmlns:a16="http://schemas.microsoft.com/office/drawing/2014/main" id="{2846A65B-0514-4C4F-AF3B-21D473392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5486401"/>
              <a:ext cx="4379913" cy="596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ea typeface="Microsoft JhengHei" panose="020B0604030504040204" pitchFamily="34" charset="-120"/>
                </a:rPr>
                <a:t>Hard to fit in the data mining models.</a:t>
              </a:r>
            </a:p>
            <a:p>
              <a:pPr eaLnBrk="1" hangingPunct="1"/>
              <a:r>
                <a:rPr lang="en-US" altLang="zh-CN" sz="1400" dirty="0">
                  <a:ea typeface="Microsoft JhengHei" panose="020B0604030504040204" pitchFamily="34" charset="-120"/>
                </a:rPr>
                <a:t>Required to transform to numerical data.</a:t>
              </a:r>
              <a:endParaRPr lang="zh-CN" altLang="en-US" sz="1400" dirty="0">
                <a:ea typeface="Microsoft JhengHei" panose="020B0604030504040204" pitchFamily="34" charset="-120"/>
              </a:endParaRPr>
            </a:p>
          </p:txBody>
        </p:sp>
        <p:sp>
          <p:nvSpPr>
            <p:cNvPr id="34" name="圆角矩形 19">
              <a:extLst>
                <a:ext uri="{FF2B5EF4-FFF2-40B4-BE49-F238E27FC236}">
                  <a16:creationId xmlns:a16="http://schemas.microsoft.com/office/drawing/2014/main" id="{11A96D6A-138E-4B38-9D86-D4EFDA0E9F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1375" y="5203825"/>
              <a:ext cx="720725" cy="719138"/>
            </a:xfrm>
            <a:prstGeom prst="roundRect">
              <a:avLst>
                <a:gd name="adj" fmla="val 3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rgbClr val="FFFFFF"/>
                  </a:solidFill>
                </a:rPr>
                <a:t>3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B16DC458-62A4-4E92-8961-27EC1EE3611B}"/>
              </a:ext>
            </a:extLst>
          </p:cNvPr>
          <p:cNvSpPr/>
          <p:nvPr/>
        </p:nvSpPr>
        <p:spPr bwMode="auto">
          <a:xfrm>
            <a:off x="10184860" y="505903"/>
            <a:ext cx="1337837" cy="2494526"/>
          </a:xfrm>
          <a:prstGeom prst="rect">
            <a:avLst/>
          </a:prstGeom>
          <a:noFill/>
          <a:ln w="4762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D9F5F23-68C0-412D-8F08-F625E306924F}"/>
              </a:ext>
            </a:extLst>
          </p:cNvPr>
          <p:cNvCxnSpPr>
            <a:cxnSpLocks/>
          </p:cNvCxnSpPr>
          <p:nvPr/>
        </p:nvCxnSpPr>
        <p:spPr bwMode="auto">
          <a:xfrm flipV="1">
            <a:off x="8336604" y="3082560"/>
            <a:ext cx="2218341" cy="149482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7502CF5-EFD1-42A5-9350-5B4F22DBDBCC}"/>
              </a:ext>
            </a:extLst>
          </p:cNvPr>
          <p:cNvGrpSpPr/>
          <p:nvPr/>
        </p:nvGrpSpPr>
        <p:grpSpPr>
          <a:xfrm>
            <a:off x="6509316" y="5532188"/>
            <a:ext cx="4758731" cy="719687"/>
            <a:chOff x="841375" y="5102225"/>
            <a:chExt cx="5256213" cy="820738"/>
          </a:xfrm>
        </p:grpSpPr>
        <p:sp>
          <p:nvSpPr>
            <p:cNvPr id="53" name="文本框 177">
              <a:extLst>
                <a:ext uri="{FF2B5EF4-FFF2-40B4-BE49-F238E27FC236}">
                  <a16:creationId xmlns:a16="http://schemas.microsoft.com/office/drawing/2014/main" id="{6DF8E7BC-6A28-4B35-A7A1-F30164B91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7675" y="5102225"/>
              <a:ext cx="1631060" cy="421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chemeClr val="accent2"/>
                  </a:solidFill>
                  <a:ea typeface="Microsoft JhengHei" panose="020B0604030504040204" pitchFamily="34" charset="-120"/>
                </a:rPr>
                <a:t>Missing data</a:t>
              </a:r>
              <a:endParaRPr lang="zh-CN" altLang="en-US" dirty="0">
                <a:solidFill>
                  <a:schemeClr val="accent2"/>
                </a:solidFill>
                <a:ea typeface="Microsoft JhengHei" panose="020B0604030504040204" pitchFamily="34" charset="-120"/>
              </a:endParaRPr>
            </a:p>
          </p:txBody>
        </p:sp>
        <p:sp>
          <p:nvSpPr>
            <p:cNvPr id="54" name="矩形 178">
              <a:extLst>
                <a:ext uri="{FF2B5EF4-FFF2-40B4-BE49-F238E27FC236}">
                  <a16:creationId xmlns:a16="http://schemas.microsoft.com/office/drawing/2014/main" id="{788E0BC2-86B4-4947-9395-D54D2F976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5486401"/>
              <a:ext cx="4379913" cy="350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ea typeface="Microsoft JhengHei" panose="020B0604030504040204" pitchFamily="34" charset="-120"/>
                </a:rPr>
                <a:t>Values are missing due to several reasons.</a:t>
              </a:r>
              <a:endParaRPr lang="zh-CN" altLang="en-US" sz="1400" dirty="0">
                <a:ea typeface="Microsoft JhengHei" panose="020B0604030504040204" pitchFamily="34" charset="-120"/>
              </a:endParaRPr>
            </a:p>
          </p:txBody>
        </p:sp>
        <p:sp>
          <p:nvSpPr>
            <p:cNvPr id="55" name="圆角矩形 19">
              <a:extLst>
                <a:ext uri="{FF2B5EF4-FFF2-40B4-BE49-F238E27FC236}">
                  <a16:creationId xmlns:a16="http://schemas.microsoft.com/office/drawing/2014/main" id="{53B282CC-0EA9-46A5-AB41-1AA2453F98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1375" y="5203825"/>
              <a:ext cx="720725" cy="719138"/>
            </a:xfrm>
            <a:prstGeom prst="roundRect">
              <a:avLst>
                <a:gd name="adj" fmla="val 3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rgbClr val="FFFFFF"/>
                  </a:solidFill>
                </a:rPr>
                <a:t>4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31A5CBD-2DC0-4301-846D-93AD4BEF2118}"/>
              </a:ext>
            </a:extLst>
          </p:cNvPr>
          <p:cNvGrpSpPr/>
          <p:nvPr/>
        </p:nvGrpSpPr>
        <p:grpSpPr>
          <a:xfrm>
            <a:off x="907722" y="4663744"/>
            <a:ext cx="4758731" cy="860095"/>
            <a:chOff x="841375" y="5102225"/>
            <a:chExt cx="5256213" cy="980861"/>
          </a:xfrm>
        </p:grpSpPr>
        <p:sp>
          <p:nvSpPr>
            <p:cNvPr id="60" name="文本框 177">
              <a:extLst>
                <a:ext uri="{FF2B5EF4-FFF2-40B4-BE49-F238E27FC236}">
                  <a16:creationId xmlns:a16="http://schemas.microsoft.com/office/drawing/2014/main" id="{FA717012-765D-42A4-AD98-58CD9047B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7675" y="5102225"/>
              <a:ext cx="1214974" cy="421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chemeClr val="accent2"/>
                  </a:solidFill>
                  <a:ea typeface="Microsoft JhengHei" panose="020B0604030504040204" pitchFamily="34" charset="-120"/>
                </a:rPr>
                <a:t>Data size</a:t>
              </a:r>
              <a:endParaRPr lang="zh-CN" altLang="en-US" dirty="0">
                <a:solidFill>
                  <a:schemeClr val="accent2"/>
                </a:solidFill>
                <a:ea typeface="Microsoft JhengHei" panose="020B0604030504040204" pitchFamily="34" charset="-120"/>
              </a:endParaRPr>
            </a:p>
          </p:txBody>
        </p:sp>
        <p:sp>
          <p:nvSpPr>
            <p:cNvPr id="61" name="矩形 178">
              <a:extLst>
                <a:ext uri="{FF2B5EF4-FFF2-40B4-BE49-F238E27FC236}">
                  <a16:creationId xmlns:a16="http://schemas.microsoft.com/office/drawing/2014/main" id="{8D081A2A-39EE-46CF-919D-E99669B07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5486401"/>
              <a:ext cx="4379913" cy="596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ea typeface="Microsoft JhengHei" panose="020B0604030504040204" pitchFamily="34" charset="-120"/>
                </a:rPr>
                <a:t>The database is too large and there is not enough space to hold intermediate data files.</a:t>
              </a:r>
              <a:endParaRPr lang="zh-CN" altLang="en-US" sz="1400" dirty="0">
                <a:ea typeface="Microsoft JhengHei" panose="020B0604030504040204" pitchFamily="34" charset="-120"/>
              </a:endParaRPr>
            </a:p>
          </p:txBody>
        </p:sp>
        <p:sp>
          <p:nvSpPr>
            <p:cNvPr id="62" name="圆角矩形 19">
              <a:extLst>
                <a:ext uri="{FF2B5EF4-FFF2-40B4-BE49-F238E27FC236}">
                  <a16:creationId xmlns:a16="http://schemas.microsoft.com/office/drawing/2014/main" id="{C60627B0-A7E5-49CA-A6C2-E1DCD8F4FB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1375" y="5203825"/>
              <a:ext cx="720725" cy="719138"/>
            </a:xfrm>
            <a:prstGeom prst="roundRect">
              <a:avLst>
                <a:gd name="adj" fmla="val 3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rgbClr val="FFFFFF"/>
                  </a:solidFill>
                </a:rPr>
                <a:t>1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0825D646-C4CC-464C-B730-C4AEB9BFD7DE}"/>
              </a:ext>
            </a:extLst>
          </p:cNvPr>
          <p:cNvSpPr/>
          <p:nvPr/>
        </p:nvSpPr>
        <p:spPr bwMode="auto">
          <a:xfrm>
            <a:off x="5599324" y="2239483"/>
            <a:ext cx="1097958" cy="535274"/>
          </a:xfrm>
          <a:prstGeom prst="rect">
            <a:avLst/>
          </a:prstGeom>
          <a:noFill/>
          <a:ln w="4762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C2C61A08-30BB-4145-B254-06E193AF2D9A}"/>
              </a:ext>
            </a:extLst>
          </p:cNvPr>
          <p:cNvCxnSpPr>
            <a:cxnSpLocks/>
            <a:stCxn id="55" idx="0"/>
          </p:cNvCxnSpPr>
          <p:nvPr/>
        </p:nvCxnSpPr>
        <p:spPr bwMode="auto">
          <a:xfrm flipH="1" flipV="1">
            <a:off x="6133558" y="2774759"/>
            <a:ext cx="702014" cy="2846518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74F96638-75BD-4AAE-9AC5-598532A40DB8}"/>
              </a:ext>
            </a:extLst>
          </p:cNvPr>
          <p:cNvSpPr txBox="1"/>
          <p:nvPr/>
        </p:nvSpPr>
        <p:spPr>
          <a:xfrm>
            <a:off x="4484998" y="292690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109950743 rows × 9 columns</a:t>
            </a:r>
            <a:endParaRPr lang="zh-CN" altLang="en-US" dirty="0"/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D484C452-A122-4410-A97C-4EA59247E6CF}"/>
              </a:ext>
            </a:extLst>
          </p:cNvPr>
          <p:cNvCxnSpPr>
            <a:cxnSpLocks/>
            <a:stCxn id="60" idx="0"/>
          </p:cNvCxnSpPr>
          <p:nvPr/>
        </p:nvCxnSpPr>
        <p:spPr bwMode="auto">
          <a:xfrm flipV="1">
            <a:off x="2251074" y="3296241"/>
            <a:ext cx="2828925" cy="1367503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" grpId="0"/>
      <p:bldP spid="5" grpId="0" animBg="1"/>
      <p:bldP spid="27" grpId="0" animBg="1"/>
      <p:bldP spid="44" grpId="0" animBg="1"/>
      <p:bldP spid="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8"/>
          <p:cNvSpPr>
            <a:spLocks noGrp="1" noChangeArrowheads="1"/>
          </p:cNvSpPr>
          <p:nvPr>
            <p:ph type="title" idx="4294967295"/>
          </p:nvPr>
        </p:nvSpPr>
        <p:spPr>
          <a:xfrm>
            <a:off x="1114015" y="439280"/>
            <a:ext cx="10515600" cy="10795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accent2"/>
                </a:solidFill>
                <a:ea typeface="Microsoft JhengHei" panose="020B0604030504040204" pitchFamily="34" charset="-120"/>
              </a:rPr>
              <a:t>Data size</a:t>
            </a:r>
            <a:br>
              <a:rPr lang="zh-CN" altLang="en-US" dirty="0">
                <a:solidFill>
                  <a:schemeClr val="accent2"/>
                </a:solidFill>
                <a:ea typeface="Microsoft JhengHei" panose="020B0604030504040204" pitchFamily="34" charset="-120"/>
              </a:rPr>
            </a:br>
            <a:r>
              <a:rPr lang="en-US" altLang="zh-CN" sz="2800" dirty="0"/>
              <a:t>Enormous amount of observations</a:t>
            </a:r>
            <a:endParaRPr lang="zh-CN" altLang="en-US" dirty="0"/>
          </a:p>
        </p:txBody>
      </p:sp>
      <p:sp>
        <p:nvSpPr>
          <p:cNvPr id="15364" name="文本框 175"/>
          <p:cNvSpPr txBox="1">
            <a:spLocks noChangeArrowheads="1"/>
          </p:cNvSpPr>
          <p:nvPr/>
        </p:nvSpPr>
        <p:spPr bwMode="auto">
          <a:xfrm>
            <a:off x="7859713" y="2394296"/>
            <a:ext cx="19030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ea typeface="Microsoft JhengHei" panose="020B0604030504040204" pitchFamily="34" charset="-120"/>
              </a:rPr>
              <a:t>Data extracting</a:t>
            </a:r>
            <a:endParaRPr lang="zh-CN" altLang="en-US" sz="2000" dirty="0">
              <a:solidFill>
                <a:schemeClr val="bg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5365" name="矩形 176"/>
          <p:cNvSpPr>
            <a:spLocks noChangeArrowheads="1"/>
          </p:cNvSpPr>
          <p:nvPr/>
        </p:nvSpPr>
        <p:spPr bwMode="auto">
          <a:xfrm>
            <a:off x="7859713" y="2808633"/>
            <a:ext cx="402748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/>
                </a:solidFill>
                <a:ea typeface="Microsoft JhengHei" panose="020B0604030504040204" pitchFamily="34" charset="-120"/>
              </a:rPr>
              <a:t>In this part, we extract five random dataset within the size of 10000 and apply the same algorithms to see if the result is universal.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73C826D-3E65-445C-B993-B479C707231A}"/>
              </a:ext>
            </a:extLst>
          </p:cNvPr>
          <p:cNvGrpSpPr/>
          <p:nvPr/>
        </p:nvGrpSpPr>
        <p:grpSpPr>
          <a:xfrm>
            <a:off x="841375" y="5102225"/>
            <a:ext cx="5256213" cy="907395"/>
            <a:chOff x="841375" y="5102225"/>
            <a:chExt cx="5256213" cy="907395"/>
          </a:xfrm>
        </p:grpSpPr>
        <p:sp>
          <p:nvSpPr>
            <p:cNvPr id="15366" name="文本框 177"/>
            <p:cNvSpPr txBox="1">
              <a:spLocks noChangeArrowheads="1"/>
            </p:cNvSpPr>
            <p:nvPr/>
          </p:nvSpPr>
          <p:spPr bwMode="auto">
            <a:xfrm>
              <a:off x="1717675" y="5102225"/>
              <a:ext cx="21631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chemeClr val="accent2"/>
                  </a:solidFill>
                  <a:ea typeface="Microsoft JhengHei" panose="020B0604030504040204" pitchFamily="34" charset="-120"/>
                </a:rPr>
                <a:t>Processing capacity</a:t>
              </a:r>
              <a:endParaRPr lang="zh-CN" altLang="en-US" dirty="0">
                <a:solidFill>
                  <a:schemeClr val="accent2"/>
                </a:solidFill>
                <a:ea typeface="Microsoft JhengHei" panose="020B0604030504040204" pitchFamily="34" charset="-120"/>
              </a:endParaRPr>
            </a:p>
          </p:txBody>
        </p:sp>
        <p:sp>
          <p:nvSpPr>
            <p:cNvPr id="15367" name="矩形 178"/>
            <p:cNvSpPr>
              <a:spLocks noChangeArrowheads="1"/>
            </p:cNvSpPr>
            <p:nvPr/>
          </p:nvSpPr>
          <p:spPr bwMode="auto">
            <a:xfrm>
              <a:off x="1717675" y="5486400"/>
              <a:ext cx="437991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ea typeface="Microsoft JhengHei" panose="020B0604030504040204" pitchFamily="34" charset="-120"/>
                </a:rPr>
                <a:t>After extracting the database, we have the handling ability to the datasets.</a:t>
              </a:r>
              <a:endParaRPr lang="zh-CN" altLang="en-US" sz="1400" dirty="0">
                <a:ea typeface="Microsoft JhengHei" panose="020B0604030504040204" pitchFamily="34" charset="-120"/>
              </a:endParaRPr>
            </a:p>
          </p:txBody>
        </p:sp>
        <p:sp>
          <p:nvSpPr>
            <p:cNvPr id="15370" name="圆角矩形 19"/>
            <p:cNvSpPr>
              <a:spLocks noChangeAspect="1" noChangeArrowheads="1"/>
            </p:cNvSpPr>
            <p:nvPr/>
          </p:nvSpPr>
          <p:spPr bwMode="auto">
            <a:xfrm>
              <a:off x="841375" y="5203825"/>
              <a:ext cx="720725" cy="719138"/>
            </a:xfrm>
            <a:prstGeom prst="roundRect">
              <a:avLst>
                <a:gd name="adj" fmla="val 3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5372" name="Group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450" y="5297488"/>
              <a:ext cx="534988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6B279F0-B2EC-4F85-BB7C-CFC438FEADD2}"/>
              </a:ext>
            </a:extLst>
          </p:cNvPr>
          <p:cNvGrpSpPr/>
          <p:nvPr/>
        </p:nvGrpSpPr>
        <p:grpSpPr>
          <a:xfrm>
            <a:off x="6183149" y="5102225"/>
            <a:ext cx="5256212" cy="907395"/>
            <a:chOff x="6097588" y="5102225"/>
            <a:chExt cx="5256212" cy="907395"/>
          </a:xfrm>
        </p:grpSpPr>
        <p:sp>
          <p:nvSpPr>
            <p:cNvPr id="15368" name="文本框 179"/>
            <p:cNvSpPr txBox="1">
              <a:spLocks noChangeArrowheads="1"/>
            </p:cNvSpPr>
            <p:nvPr/>
          </p:nvSpPr>
          <p:spPr bwMode="auto">
            <a:xfrm>
              <a:off x="6973888" y="5102225"/>
              <a:ext cx="20040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chemeClr val="accent2"/>
                  </a:solidFill>
                  <a:ea typeface="Microsoft JhengHei" panose="020B0604030504040204" pitchFamily="34" charset="-120"/>
                </a:rPr>
                <a:t>Extract repeatedly</a:t>
              </a:r>
              <a:endParaRPr lang="zh-CN" altLang="en-US" dirty="0">
                <a:solidFill>
                  <a:schemeClr val="accent2"/>
                </a:solidFill>
                <a:ea typeface="Microsoft JhengHei" panose="020B0604030504040204" pitchFamily="34" charset="-120"/>
              </a:endParaRPr>
            </a:p>
          </p:txBody>
        </p:sp>
        <p:sp>
          <p:nvSpPr>
            <p:cNvPr id="15369" name="矩形 180"/>
            <p:cNvSpPr>
              <a:spLocks noChangeArrowheads="1"/>
            </p:cNvSpPr>
            <p:nvPr/>
          </p:nvSpPr>
          <p:spPr bwMode="auto">
            <a:xfrm>
              <a:off x="6973888" y="5486400"/>
              <a:ext cx="43799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ea typeface="Microsoft JhengHei" panose="020B0604030504040204" pitchFamily="34" charset="-120"/>
                </a:rPr>
                <a:t>We extract the data many times to ensure that the small dataset can represent the whole one.</a:t>
              </a:r>
              <a:endParaRPr lang="zh-CN" altLang="en-US" sz="1400" dirty="0">
                <a:ea typeface="Microsoft JhengHei" panose="020B0604030504040204" pitchFamily="34" charset="-120"/>
              </a:endParaRPr>
            </a:p>
          </p:txBody>
        </p:sp>
        <p:sp>
          <p:nvSpPr>
            <p:cNvPr id="15371" name="圆角矩形 20"/>
            <p:cNvSpPr>
              <a:spLocks noChangeAspect="1" noChangeArrowheads="1"/>
            </p:cNvSpPr>
            <p:nvPr/>
          </p:nvSpPr>
          <p:spPr bwMode="auto">
            <a:xfrm>
              <a:off x="6097588" y="5203825"/>
              <a:ext cx="720725" cy="719138"/>
            </a:xfrm>
            <a:prstGeom prst="roundRect">
              <a:avLst>
                <a:gd name="adj" fmla="val 3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5373" name="Group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075" y="5284788"/>
              <a:ext cx="541338" cy="487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圆角矩形 19">
            <a:extLst>
              <a:ext uri="{FF2B5EF4-FFF2-40B4-BE49-F238E27FC236}">
                <a16:creationId xmlns:a16="http://schemas.microsoft.com/office/drawing/2014/main" id="{B9694A82-BC61-4276-B046-80025CB68F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3377" y="528834"/>
            <a:ext cx="840638" cy="81240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FFFFFF"/>
                </a:solidFill>
              </a:rPr>
              <a:t>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8C526D-3019-4163-9B28-0256086D6A83}"/>
              </a:ext>
            </a:extLst>
          </p:cNvPr>
          <p:cNvSpPr txBox="1"/>
          <p:nvPr/>
        </p:nvSpPr>
        <p:spPr>
          <a:xfrm>
            <a:off x="746318" y="2391806"/>
            <a:ext cx="4715693" cy="646331"/>
          </a:xfrm>
          <a:prstGeom prst="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train=df.sample(n=10000)</a:t>
            </a:r>
          </a:p>
          <a:p>
            <a:r>
              <a:rPr lang="zh-CN" altLang="en-US" dirty="0"/>
              <a:t>train.to_csv('training set.csv',index=0,sep=',')</a:t>
            </a:r>
          </a:p>
        </p:txBody>
      </p:sp>
      <p:sp>
        <p:nvSpPr>
          <p:cNvPr id="7" name="乘号 6">
            <a:extLst>
              <a:ext uri="{FF2B5EF4-FFF2-40B4-BE49-F238E27FC236}">
                <a16:creationId xmlns:a16="http://schemas.microsoft.com/office/drawing/2014/main" id="{7724EF5C-3BDF-4CAC-86E2-77D7533FC3A8}"/>
              </a:ext>
            </a:extLst>
          </p:cNvPr>
          <p:cNvSpPr/>
          <p:nvPr/>
        </p:nvSpPr>
        <p:spPr bwMode="auto">
          <a:xfrm>
            <a:off x="5499722" y="2391806"/>
            <a:ext cx="720725" cy="646331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标题 8">
            <a:extLst>
              <a:ext uri="{FF2B5EF4-FFF2-40B4-BE49-F238E27FC236}">
                <a16:creationId xmlns:a16="http://schemas.microsoft.com/office/drawing/2014/main" id="{615E8A13-DB62-47C0-91CE-95B5E0FA7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181156"/>
            <a:ext cx="1479419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buFontTx/>
            </a:pPr>
            <a:r>
              <a:rPr lang="en-US" altLang="zh-CN" sz="3200" b="1" dirty="0">
                <a:solidFill>
                  <a:schemeClr val="accent2"/>
                </a:solidFill>
                <a:ea typeface="Microsoft JhengHei" panose="020B0604030504040204" pitchFamily="34" charset="-120"/>
              </a:rPr>
              <a:t>5 times</a:t>
            </a:r>
            <a:endParaRPr lang="zh-CN" altLang="en-US" sz="3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A836AB-7CEA-423B-B552-94547F985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18" y="3119100"/>
            <a:ext cx="6465187" cy="14986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8"/>
          <p:cNvSpPr>
            <a:spLocks noGrp="1" noChangeArrowheads="1"/>
          </p:cNvSpPr>
          <p:nvPr>
            <p:ph type="title" idx="4294967295"/>
          </p:nvPr>
        </p:nvSpPr>
        <p:spPr>
          <a:xfrm>
            <a:off x="1114015" y="395286"/>
            <a:ext cx="10515600" cy="10795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accent2"/>
                </a:solidFill>
                <a:ea typeface="Microsoft JhengHei" panose="020B0604030504040204" pitchFamily="34" charset="-120"/>
              </a:rPr>
              <a:t>Date data</a:t>
            </a:r>
            <a:br>
              <a:rPr lang="zh-CN" altLang="en-US" dirty="0">
                <a:solidFill>
                  <a:schemeClr val="accent2"/>
                </a:solidFill>
                <a:ea typeface="Microsoft JhengHei" panose="020B0604030504040204" pitchFamily="34" charset="-120"/>
              </a:rPr>
            </a:br>
            <a:r>
              <a:rPr lang="en-US" altLang="zh-CN" sz="2800" dirty="0"/>
              <a:t>data in the form of time </a:t>
            </a:r>
            <a:endParaRPr lang="zh-CN" altLang="en-US" dirty="0"/>
          </a:p>
        </p:txBody>
      </p:sp>
      <p:sp>
        <p:nvSpPr>
          <p:cNvPr id="15364" name="文本框 175"/>
          <p:cNvSpPr txBox="1">
            <a:spLocks noChangeArrowheads="1"/>
          </p:cNvSpPr>
          <p:nvPr/>
        </p:nvSpPr>
        <p:spPr bwMode="auto">
          <a:xfrm>
            <a:off x="7859713" y="2394296"/>
            <a:ext cx="30645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ea typeface="Microsoft JhengHei" panose="020B0604030504040204" pitchFamily="34" charset="-120"/>
              </a:rPr>
              <a:t>Data transforming</a:t>
            </a:r>
            <a:endParaRPr lang="zh-CN" altLang="en-US" sz="2800" dirty="0">
              <a:solidFill>
                <a:schemeClr val="bg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5365" name="矩形 176"/>
          <p:cNvSpPr>
            <a:spLocks noChangeArrowheads="1"/>
          </p:cNvSpPr>
          <p:nvPr/>
        </p:nvSpPr>
        <p:spPr bwMode="auto">
          <a:xfrm>
            <a:off x="7891136" y="2934806"/>
            <a:ext cx="40274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/>
                </a:solidFill>
                <a:ea typeface="Microsoft JhengHei" panose="020B0604030504040204" pitchFamily="34" charset="-120"/>
              </a:rPr>
              <a:t>Sort out the date data into four groups in order to provide convenience for further study.</a:t>
            </a:r>
          </a:p>
        </p:txBody>
      </p:sp>
      <p:sp>
        <p:nvSpPr>
          <p:cNvPr id="22" name="圆角矩形 19">
            <a:extLst>
              <a:ext uri="{FF2B5EF4-FFF2-40B4-BE49-F238E27FC236}">
                <a16:creationId xmlns:a16="http://schemas.microsoft.com/office/drawing/2014/main" id="{B9694A82-BC61-4276-B046-80025CB68F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3377" y="528834"/>
            <a:ext cx="840638" cy="81240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FFFFFF"/>
                </a:solidFill>
              </a:rPr>
              <a:t>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B401BE6-9C25-4672-AD60-B19168A70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6108"/>
              </p:ext>
            </p:extLst>
          </p:nvPr>
        </p:nvGraphicFramePr>
        <p:xfrm>
          <a:off x="273377" y="1430793"/>
          <a:ext cx="2795290" cy="4899181"/>
        </p:xfrm>
        <a:graphic>
          <a:graphicData uri="http://schemas.openxmlformats.org/drawingml/2006/table">
            <a:tbl>
              <a:tblPr/>
              <a:tblGrid>
                <a:gridCol w="2795290">
                  <a:extLst>
                    <a:ext uri="{9D8B030D-6E8A-4147-A177-3AD203B41FA5}">
                      <a16:colId xmlns:a16="http://schemas.microsoft.com/office/drawing/2014/main" val="941557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</a:rPr>
                        <a:t>Event time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52612"/>
                  </a:ext>
                </a:extLst>
              </a:tr>
              <a:tr h="437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2019-11-13 20:38:32 UTC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212069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</a:rPr>
                        <a:t>2019-10-04 16:48:44 UTC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16944"/>
                  </a:ext>
                </a:extLst>
              </a:tr>
              <a:tr h="437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2019-11-21 15:53:43 UTC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593782"/>
                  </a:ext>
                </a:extLst>
              </a:tr>
              <a:tr h="437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</a:rPr>
                        <a:t>2019-11-26 03:45:24 UTC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89907"/>
                  </a:ext>
                </a:extLst>
              </a:tr>
              <a:tr h="437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</a:rPr>
                        <a:t>2019-10-04 01:05:43 UTC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663059"/>
                  </a:ext>
                </a:extLst>
              </a:tr>
              <a:tr h="92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>
                          <a:effectLst/>
                        </a:rPr>
                        <a:t>...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54834"/>
                  </a:ext>
                </a:extLst>
              </a:tr>
              <a:tr h="437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2019-11-15 11:30:59 UTC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024377"/>
                  </a:ext>
                </a:extLst>
              </a:tr>
              <a:tr h="437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</a:rPr>
                        <a:t>2019-10-31 05:08:53 UTC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304576"/>
                  </a:ext>
                </a:extLst>
              </a:tr>
              <a:tr h="437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</a:rPr>
                        <a:t>2019-10-15 13:20:20 UTC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56523"/>
                  </a:ext>
                </a:extLst>
              </a:tr>
              <a:tr h="437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</a:rPr>
                        <a:t>2019-11-24 04:57:08 UTC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611399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2019-11-14 05:10:41 UTC</a:t>
                      </a:r>
                    </a:p>
                  </a:txBody>
                  <a:tcPr marL="23019" marR="23019" marT="11509" marB="11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261790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73BB7A7A-8DD6-40F7-AF43-DDBAEA622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829" y="9790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0AE57FA-5A1D-4DC0-9376-CFB9EFCB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24236"/>
              </p:ext>
            </p:extLst>
          </p:nvPr>
        </p:nvGraphicFramePr>
        <p:xfrm>
          <a:off x="3521657" y="1463741"/>
          <a:ext cx="1721495" cy="4897674"/>
        </p:xfrm>
        <a:graphic>
          <a:graphicData uri="http://schemas.openxmlformats.org/drawingml/2006/table">
            <a:tbl>
              <a:tblPr/>
              <a:tblGrid>
                <a:gridCol w="1721495">
                  <a:extLst>
                    <a:ext uri="{9D8B030D-6E8A-4147-A177-3AD203B41FA5}">
                      <a16:colId xmlns:a16="http://schemas.microsoft.com/office/drawing/2014/main" val="448256544"/>
                    </a:ext>
                  </a:extLst>
                </a:gridCol>
              </a:tblGrid>
              <a:tr h="3183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dirty="0">
                          <a:effectLst/>
                        </a:rPr>
                        <a:t>Event time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62296"/>
                  </a:ext>
                </a:extLst>
              </a:tr>
              <a:tr h="4132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20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1941"/>
                  </a:ext>
                </a:extLst>
              </a:tr>
              <a:tr h="488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16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33315"/>
                  </a:ext>
                </a:extLst>
              </a:tr>
              <a:tr h="42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15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673057"/>
                  </a:ext>
                </a:extLst>
              </a:tr>
              <a:tr h="4354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03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34534"/>
                  </a:ext>
                </a:extLst>
              </a:tr>
              <a:tr h="4022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01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210306"/>
                  </a:ext>
                </a:extLst>
              </a:tr>
              <a:tr h="3183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...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4166"/>
                  </a:ext>
                </a:extLst>
              </a:tr>
              <a:tr h="5149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11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904261"/>
                  </a:ext>
                </a:extLst>
              </a:tr>
              <a:tr h="50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05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28509"/>
                  </a:ext>
                </a:extLst>
              </a:tr>
              <a:tr h="4347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13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28741"/>
                  </a:ext>
                </a:extLst>
              </a:tr>
              <a:tr h="3235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04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98443"/>
                  </a:ext>
                </a:extLst>
              </a:tr>
              <a:tr h="3183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05</a:t>
                      </a:r>
                    </a:p>
                  </a:txBody>
                  <a:tcPr marL="23615" marR="23615" marT="11808" marB="118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320447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D36EA7C6-BAFE-4A49-8396-B4731ACA6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522261"/>
              </p:ext>
            </p:extLst>
          </p:nvPr>
        </p:nvGraphicFramePr>
        <p:xfrm>
          <a:off x="5776737" y="1443346"/>
          <a:ext cx="1910325" cy="4918069"/>
        </p:xfrm>
        <a:graphic>
          <a:graphicData uri="http://schemas.openxmlformats.org/drawingml/2006/table">
            <a:tbl>
              <a:tblPr/>
              <a:tblGrid>
                <a:gridCol w="1910325">
                  <a:extLst>
                    <a:ext uri="{9D8B030D-6E8A-4147-A177-3AD203B41FA5}">
                      <a16:colId xmlns:a16="http://schemas.microsoft.com/office/drawing/2014/main" val="1150096406"/>
                    </a:ext>
                  </a:extLst>
                </a:gridCol>
              </a:tblGrid>
              <a:tr h="3897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dirty="0">
                          <a:effectLst/>
                        </a:rPr>
                        <a:t>Event time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863307"/>
                  </a:ext>
                </a:extLst>
              </a:tr>
              <a:tr h="411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evening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18413"/>
                  </a:ext>
                </a:extLst>
              </a:tr>
              <a:tr h="411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afternoon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97526"/>
                  </a:ext>
                </a:extLst>
              </a:tr>
              <a:tr h="411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afternoon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66088"/>
                  </a:ext>
                </a:extLst>
              </a:tr>
              <a:tr h="411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midnight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63607"/>
                  </a:ext>
                </a:extLst>
              </a:tr>
              <a:tr h="411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midnight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552473"/>
                  </a:ext>
                </a:extLst>
              </a:tr>
              <a:tr h="4116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dirty="0">
                          <a:effectLst/>
                        </a:rPr>
                        <a:t>...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325497"/>
                  </a:ext>
                </a:extLst>
              </a:tr>
              <a:tr h="411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forenoon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699199"/>
                  </a:ext>
                </a:extLst>
              </a:tr>
              <a:tr h="411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midnight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65099"/>
                  </a:ext>
                </a:extLst>
              </a:tr>
              <a:tr h="411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afternoon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022339"/>
                  </a:ext>
                </a:extLst>
              </a:tr>
              <a:tr h="411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midnight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071449"/>
                  </a:ext>
                </a:extLst>
              </a:tr>
              <a:tr h="4116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</a:rPr>
                        <a:t>midnight</a:t>
                      </a:r>
                    </a:p>
                  </a:txBody>
                  <a:tcPr marL="89367" marR="89367" marT="44683" marB="44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409101"/>
                  </a:ext>
                </a:extLst>
              </a:tr>
            </a:tbl>
          </a:graphicData>
        </a:graphic>
      </p:graphicFrame>
      <p:sp>
        <p:nvSpPr>
          <p:cNvPr id="19" name="箭头: 右 18">
            <a:extLst>
              <a:ext uri="{FF2B5EF4-FFF2-40B4-BE49-F238E27FC236}">
                <a16:creationId xmlns:a16="http://schemas.microsoft.com/office/drawing/2014/main" id="{5E3D9E93-54A8-433D-AB9F-F195E609ECA0}"/>
              </a:ext>
            </a:extLst>
          </p:cNvPr>
          <p:cNvSpPr/>
          <p:nvPr/>
        </p:nvSpPr>
        <p:spPr bwMode="auto">
          <a:xfrm>
            <a:off x="3068666" y="3429000"/>
            <a:ext cx="376317" cy="42738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185855FD-76BB-474D-AF3E-A567A69847D1}"/>
              </a:ext>
            </a:extLst>
          </p:cNvPr>
          <p:cNvSpPr/>
          <p:nvPr/>
        </p:nvSpPr>
        <p:spPr bwMode="auto">
          <a:xfrm>
            <a:off x="5290369" y="3429000"/>
            <a:ext cx="388882" cy="42738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104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201EE0-25C3-4925-9CBB-82478DC2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7" y="1608334"/>
            <a:ext cx="6034023" cy="1406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标题 8">
            <a:extLst>
              <a:ext uri="{FF2B5EF4-FFF2-40B4-BE49-F238E27FC236}">
                <a16:creationId xmlns:a16="http://schemas.microsoft.com/office/drawing/2014/main" id="{AC9FB9E9-0E56-44BC-83A8-0AF6878BB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015" y="395286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>
              <a:buFontTx/>
            </a:pPr>
            <a:r>
              <a:rPr lang="en-US" altLang="zh-CN" dirty="0">
                <a:solidFill>
                  <a:schemeClr val="accent2"/>
                </a:solidFill>
                <a:ea typeface="Microsoft JhengHei" panose="020B0604030504040204" pitchFamily="34" charset="-120"/>
              </a:rPr>
              <a:t>Nominal data</a:t>
            </a:r>
            <a:br>
              <a:rPr lang="zh-CN" altLang="en-US" dirty="0">
                <a:solidFill>
                  <a:schemeClr val="accent2"/>
                </a:solidFill>
                <a:ea typeface="Microsoft JhengHei" panose="020B0604030504040204" pitchFamily="34" charset="-120"/>
              </a:rPr>
            </a:br>
            <a:r>
              <a:rPr lang="en-US" altLang="zh-CN" sz="2800" dirty="0"/>
              <a:t>data of </a:t>
            </a:r>
            <a:r>
              <a:rPr lang="en-US" altLang="zh-CN" sz="2800" dirty="0" err="1"/>
              <a:t>vebal</a:t>
            </a:r>
            <a:r>
              <a:rPr lang="en-US" altLang="zh-CN" sz="2800" dirty="0"/>
              <a:t> form</a:t>
            </a:r>
            <a:endParaRPr lang="zh-CN" altLang="en-US" dirty="0"/>
          </a:p>
        </p:txBody>
      </p:sp>
      <p:sp>
        <p:nvSpPr>
          <p:cNvPr id="23" name="圆角矩形 19">
            <a:extLst>
              <a:ext uri="{FF2B5EF4-FFF2-40B4-BE49-F238E27FC236}">
                <a16:creationId xmlns:a16="http://schemas.microsoft.com/office/drawing/2014/main" id="{37F1CA3A-1B80-4B61-B84A-53EF4B1800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3377" y="528834"/>
            <a:ext cx="840638" cy="81240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FFFFFF"/>
                </a:solidFill>
              </a:rPr>
              <a:t>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873732-0D7D-46CA-8D27-6BF09EF8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040" y="1081508"/>
            <a:ext cx="4600575" cy="1933575"/>
          </a:xfrm>
          <a:prstGeom prst="rect">
            <a:avLst/>
          </a:prstGeom>
        </p:spPr>
      </p:pic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06D13FDB-AE94-4D2B-B7CC-37783CB53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882043"/>
              </p:ext>
            </p:extLst>
          </p:nvPr>
        </p:nvGraphicFramePr>
        <p:xfrm>
          <a:off x="911089" y="4322566"/>
          <a:ext cx="25797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878">
                  <a:extLst>
                    <a:ext uri="{9D8B030D-6E8A-4147-A177-3AD203B41FA5}">
                      <a16:colId xmlns:a16="http://schemas.microsoft.com/office/drawing/2014/main" val="1216319392"/>
                    </a:ext>
                  </a:extLst>
                </a:gridCol>
                <a:gridCol w="1289878">
                  <a:extLst>
                    <a:ext uri="{9D8B030D-6E8A-4147-A177-3AD203B41FA5}">
                      <a16:colId xmlns:a16="http://schemas.microsoft.com/office/drawing/2014/main" val="155451033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Event time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9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afternoon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4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evening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57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forenoon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83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midnight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323803"/>
                  </a:ext>
                </a:extLst>
              </a:tr>
            </a:tbl>
          </a:graphicData>
        </a:graphic>
      </p:graphicFrame>
      <p:graphicFrame>
        <p:nvGraphicFramePr>
          <p:cNvPr id="30" name="表格 10">
            <a:extLst>
              <a:ext uri="{FF2B5EF4-FFF2-40B4-BE49-F238E27FC236}">
                <a16:creationId xmlns:a16="http://schemas.microsoft.com/office/drawing/2014/main" id="{324351F5-2FED-47A8-BB6A-DDB5E7FAF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742251"/>
              </p:ext>
            </p:extLst>
          </p:nvPr>
        </p:nvGraphicFramePr>
        <p:xfrm>
          <a:off x="4420702" y="4322566"/>
          <a:ext cx="3083339" cy="18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471">
                  <a:extLst>
                    <a:ext uri="{9D8B030D-6E8A-4147-A177-3AD203B41FA5}">
                      <a16:colId xmlns:a16="http://schemas.microsoft.com/office/drawing/2014/main" val="1216319392"/>
                    </a:ext>
                  </a:extLst>
                </a:gridCol>
                <a:gridCol w="668868">
                  <a:extLst>
                    <a:ext uri="{9D8B030D-6E8A-4147-A177-3AD203B41FA5}">
                      <a16:colId xmlns:a16="http://schemas.microsoft.com/office/drawing/2014/main" val="155451033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Category id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9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accessories.bag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4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accessories.umbrella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57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accessories.wallet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8357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·········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323803"/>
                  </a:ext>
                </a:extLst>
              </a:tr>
            </a:tbl>
          </a:graphicData>
        </a:graphic>
      </p:graphicFrame>
      <p:graphicFrame>
        <p:nvGraphicFramePr>
          <p:cNvPr id="31" name="表格 10">
            <a:extLst>
              <a:ext uri="{FF2B5EF4-FFF2-40B4-BE49-F238E27FC236}">
                <a16:creationId xmlns:a16="http://schemas.microsoft.com/office/drawing/2014/main" id="{80FB678E-5D24-47FF-942F-B6C389D8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48235"/>
              </p:ext>
            </p:extLst>
          </p:nvPr>
        </p:nvGraphicFramePr>
        <p:xfrm>
          <a:off x="8227387" y="4324371"/>
          <a:ext cx="3083339" cy="18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471">
                  <a:extLst>
                    <a:ext uri="{9D8B030D-6E8A-4147-A177-3AD203B41FA5}">
                      <a16:colId xmlns:a16="http://schemas.microsoft.com/office/drawing/2014/main" val="1216319392"/>
                    </a:ext>
                  </a:extLst>
                </a:gridCol>
                <a:gridCol w="668868">
                  <a:extLst>
                    <a:ext uri="{9D8B030D-6E8A-4147-A177-3AD203B41FA5}">
                      <a16:colId xmlns:a16="http://schemas.microsoft.com/office/drawing/2014/main" val="155451033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Category code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9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adidas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4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amazon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57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apple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8357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·········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323803"/>
                  </a:ext>
                </a:extLst>
              </a:tr>
            </a:tbl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80726ACD-73AA-4F9F-97BB-AF24637889AD}"/>
              </a:ext>
            </a:extLst>
          </p:cNvPr>
          <p:cNvSpPr txBox="1"/>
          <p:nvPr/>
        </p:nvSpPr>
        <p:spPr>
          <a:xfrm>
            <a:off x="442017" y="3581308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+mj-lt"/>
                <a:ea typeface="+mj-ea"/>
                <a:cs typeface="+mj-cs"/>
              </a:rPr>
              <a:t>Coding dictionary</a:t>
            </a:r>
            <a:endParaRPr lang="zh-CN" altLang="en-US" sz="28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F573FB99-03C8-4439-8F39-613EEA868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015" y="395286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>
              <a:buFontTx/>
            </a:pPr>
            <a:r>
              <a:rPr lang="en-US" altLang="zh-CN" dirty="0">
                <a:solidFill>
                  <a:schemeClr val="accent2"/>
                </a:solidFill>
                <a:ea typeface="Microsoft JhengHei" panose="020B0604030504040204" pitchFamily="34" charset="-120"/>
              </a:rPr>
              <a:t>Missing data</a:t>
            </a:r>
          </a:p>
          <a:p>
            <a:pPr eaLnBrk="1" hangingPunct="1">
              <a:buFontTx/>
            </a:pPr>
            <a:r>
              <a:rPr lang="en-US" altLang="zh-CN" sz="2800" dirty="0"/>
              <a:t>“</a:t>
            </a:r>
            <a:r>
              <a:rPr lang="en-US" altLang="zh-CN" sz="2800" dirty="0" err="1"/>
              <a:t>NaN</a:t>
            </a:r>
            <a:r>
              <a:rPr lang="en-US" altLang="zh-CN" sz="2800" dirty="0"/>
              <a:t>” data</a:t>
            </a:r>
            <a:endParaRPr lang="zh-CN" altLang="en-US" dirty="0"/>
          </a:p>
        </p:txBody>
      </p:sp>
      <p:sp>
        <p:nvSpPr>
          <p:cNvPr id="3" name="圆角矩形 19">
            <a:extLst>
              <a:ext uri="{FF2B5EF4-FFF2-40B4-BE49-F238E27FC236}">
                <a16:creationId xmlns:a16="http://schemas.microsoft.com/office/drawing/2014/main" id="{34D94B20-22CB-4251-A20B-1928EE4444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3377" y="528834"/>
            <a:ext cx="840638" cy="81240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FFFFFF"/>
                </a:solidFill>
              </a:rPr>
              <a:t>4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D2A12C-433B-4310-841B-497DE1EC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2" y="1608334"/>
            <a:ext cx="11479696" cy="1043609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83A3CD9-DA97-4C62-B280-3087AF58AC20}"/>
              </a:ext>
            </a:extLst>
          </p:cNvPr>
          <p:cNvGrpSpPr/>
          <p:nvPr/>
        </p:nvGrpSpPr>
        <p:grpSpPr>
          <a:xfrm>
            <a:off x="6371815" y="2937257"/>
            <a:ext cx="3917202" cy="963612"/>
            <a:chOff x="2368826" y="3907662"/>
            <a:chExt cx="3917202" cy="963612"/>
          </a:xfrm>
        </p:grpSpPr>
        <p:sp>
          <p:nvSpPr>
            <p:cNvPr id="9" name="椭圆 10">
              <a:extLst>
                <a:ext uri="{FF2B5EF4-FFF2-40B4-BE49-F238E27FC236}">
                  <a16:creationId xmlns:a16="http://schemas.microsoft.com/office/drawing/2014/main" id="{B7EC8B0D-F628-4017-9884-A5C5FEF5C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826" y="3907662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7">
              <a:extLst>
                <a:ext uri="{FF2B5EF4-FFF2-40B4-BE49-F238E27FC236}">
                  <a16:creationId xmlns:a16="http://schemas.microsoft.com/office/drawing/2014/main" id="{EE60100B-FD0A-4835-AEA4-E9F4B26D7C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6839" y="4564887"/>
              <a:ext cx="306387" cy="306387"/>
            </a:xfrm>
            <a:prstGeom prst="ellipse">
              <a:avLst/>
            </a:prstGeom>
            <a:solidFill>
              <a:srgbClr val="354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FFFFFF"/>
                  </a:solidFill>
                </a:rPr>
                <a:t>1</a:t>
              </a:r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6" name="文本框 20">
              <a:extLst>
                <a:ext uri="{FF2B5EF4-FFF2-40B4-BE49-F238E27FC236}">
                  <a16:creationId xmlns:a16="http://schemas.microsoft.com/office/drawing/2014/main" id="{B12CBDA6-F459-4BD4-B6FB-9CD0ED1EE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9264" y="4402963"/>
              <a:ext cx="225972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rgbClr val="354B5E"/>
                  </a:solidFill>
                  <a:ea typeface="Microsoft JhengHei" panose="020B0604030504040204" pitchFamily="34" charset="-120"/>
                </a:rPr>
                <a:t>Before deleting</a:t>
              </a:r>
              <a:endParaRPr lang="zh-CN" altLang="en-US" sz="2400" dirty="0">
                <a:solidFill>
                  <a:srgbClr val="354B5E"/>
                </a:solidFill>
                <a:ea typeface="Microsoft JhengHei" panose="020B0604030504040204" pitchFamily="34" charset="-120"/>
              </a:endParaRPr>
            </a:p>
          </p:txBody>
        </p:sp>
        <p:sp>
          <p:nvSpPr>
            <p:cNvPr id="18" name="矩形 24">
              <a:extLst>
                <a:ext uri="{FF2B5EF4-FFF2-40B4-BE49-F238E27FC236}">
                  <a16:creationId xmlns:a16="http://schemas.microsoft.com/office/drawing/2014/main" id="{B474D481-A190-452D-A2F6-4C4D6BE8F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653" y="4182399"/>
              <a:ext cx="30003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1400" b="0" i="0" dirty="0">
                  <a:solidFill>
                    <a:srgbClr val="000000"/>
                  </a:solidFill>
                  <a:effectLst/>
                  <a:latin typeface="Helvetica Neue"/>
                </a:rPr>
                <a:t>10000 rows × 9 columns</a:t>
              </a:r>
              <a:endParaRPr lang="zh-CN" altLang="en-US" sz="1400" dirty="0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C1C192F-191B-4A5D-8E86-DDD0FE8F4762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56151" y="4107687"/>
              <a:ext cx="539750" cy="514350"/>
            </a:xfrm>
            <a:custGeom>
              <a:avLst/>
              <a:gdLst>
                <a:gd name="T0" fmla="*/ 1460 w 2389"/>
                <a:gd name="T1" fmla="*/ 2175 h 2272"/>
                <a:gd name="T2" fmla="*/ 1456 w 2389"/>
                <a:gd name="T3" fmla="*/ 2038 h 2272"/>
                <a:gd name="T4" fmla="*/ 1920 w 2389"/>
                <a:gd name="T5" fmla="*/ 1771 h 2272"/>
                <a:gd name="T6" fmla="*/ 1838 w 2389"/>
                <a:gd name="T7" fmla="*/ 1553 h 2272"/>
                <a:gd name="T8" fmla="*/ 1851 w 2389"/>
                <a:gd name="T9" fmla="*/ 1288 h 2272"/>
                <a:gd name="T10" fmla="*/ 1474 w 2389"/>
                <a:gd name="T11" fmla="*/ 972 h 2272"/>
                <a:gd name="T12" fmla="*/ 1810 w 2389"/>
                <a:gd name="T13" fmla="*/ 504 h 2272"/>
                <a:gd name="T14" fmla="*/ 1349 w 2389"/>
                <a:gd name="T15" fmla="*/ 137 h 2272"/>
                <a:gd name="T16" fmla="*/ 1436 w 2389"/>
                <a:gd name="T17" fmla="*/ 441 h 2272"/>
                <a:gd name="T18" fmla="*/ 1308 w 2389"/>
                <a:gd name="T19" fmla="*/ 749 h 2272"/>
                <a:gd name="T20" fmla="*/ 918 w 2389"/>
                <a:gd name="T21" fmla="*/ 721 h 2272"/>
                <a:gd name="T22" fmla="*/ 1019 w 2389"/>
                <a:gd name="T23" fmla="*/ 962 h 2272"/>
                <a:gd name="T24" fmla="*/ 1275 w 2389"/>
                <a:gd name="T25" fmla="*/ 1292 h 2272"/>
                <a:gd name="T26" fmla="*/ 854 w 2389"/>
                <a:gd name="T27" fmla="*/ 1363 h 2272"/>
                <a:gd name="T28" fmla="*/ 581 w 2389"/>
                <a:gd name="T29" fmla="*/ 1007 h 2272"/>
                <a:gd name="T30" fmla="*/ 336 w 2389"/>
                <a:gd name="T31" fmla="*/ 1094 h 2272"/>
                <a:gd name="T32" fmla="*/ 342 w 2389"/>
                <a:gd name="T33" fmla="*/ 1239 h 2272"/>
                <a:gd name="T34" fmla="*/ 201 w 2389"/>
                <a:gd name="T35" fmla="*/ 1094 h 2272"/>
                <a:gd name="T36" fmla="*/ 2389 w 2389"/>
                <a:gd name="T37" fmla="*/ 1094 h 2272"/>
                <a:gd name="T38" fmla="*/ 1301 w 2389"/>
                <a:gd name="T39" fmla="*/ 1535 h 2272"/>
                <a:gd name="T40" fmla="*/ 1478 w 2389"/>
                <a:gd name="T41" fmla="*/ 1399 h 2272"/>
                <a:gd name="T42" fmla="*/ 966 w 2389"/>
                <a:gd name="T43" fmla="*/ 1516 h 2272"/>
                <a:gd name="T44" fmla="*/ 236 w 2389"/>
                <a:gd name="T45" fmla="*/ 1389 h 2272"/>
                <a:gd name="T46" fmla="*/ 207 w 2389"/>
                <a:gd name="T47" fmla="*/ 1482 h 2272"/>
                <a:gd name="T48" fmla="*/ 322 w 2389"/>
                <a:gd name="T49" fmla="*/ 1831 h 2272"/>
                <a:gd name="T50" fmla="*/ 52 w 2389"/>
                <a:gd name="T51" fmla="*/ 1732 h 2272"/>
                <a:gd name="T52" fmla="*/ 13 w 2389"/>
                <a:gd name="T53" fmla="*/ 1802 h 2272"/>
                <a:gd name="T54" fmla="*/ 111 w 2389"/>
                <a:gd name="T55" fmla="*/ 1975 h 2272"/>
                <a:gd name="T56" fmla="*/ 179 w 2389"/>
                <a:gd name="T57" fmla="*/ 2119 h 2272"/>
                <a:gd name="T58" fmla="*/ 1568 w 2389"/>
                <a:gd name="T59" fmla="*/ 1413 h 2272"/>
                <a:gd name="T60" fmla="*/ 1288 w 2389"/>
                <a:gd name="T61" fmla="*/ 1867 h 2272"/>
                <a:gd name="T62" fmla="*/ 1345 w 2389"/>
                <a:gd name="T63" fmla="*/ 2114 h 2272"/>
                <a:gd name="T64" fmla="*/ 1240 w 2389"/>
                <a:gd name="T65" fmla="*/ 2264 h 2272"/>
                <a:gd name="T66" fmla="*/ 974 w 2389"/>
                <a:gd name="T67" fmla="*/ 2010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89" h="2272">
                  <a:moveTo>
                    <a:pt x="2389" y="1094"/>
                  </a:moveTo>
                  <a:cubicBezTo>
                    <a:pt x="2389" y="1641"/>
                    <a:pt x="1985" y="2095"/>
                    <a:pt x="1460" y="2175"/>
                  </a:cubicBezTo>
                  <a:cubicBezTo>
                    <a:pt x="1465" y="2151"/>
                    <a:pt x="1466" y="2126"/>
                    <a:pt x="1463" y="2100"/>
                  </a:cubicBezTo>
                  <a:cubicBezTo>
                    <a:pt x="1463" y="2100"/>
                    <a:pt x="1460" y="2074"/>
                    <a:pt x="1456" y="2038"/>
                  </a:cubicBezTo>
                  <a:cubicBezTo>
                    <a:pt x="1642" y="2007"/>
                    <a:pt x="1810" y="1921"/>
                    <a:pt x="1944" y="1798"/>
                  </a:cubicBezTo>
                  <a:cubicBezTo>
                    <a:pt x="1936" y="1792"/>
                    <a:pt x="1928" y="1783"/>
                    <a:pt x="1920" y="1771"/>
                  </a:cubicBezTo>
                  <a:cubicBezTo>
                    <a:pt x="1884" y="1720"/>
                    <a:pt x="1931" y="1669"/>
                    <a:pt x="1931" y="1623"/>
                  </a:cubicBezTo>
                  <a:cubicBezTo>
                    <a:pt x="1931" y="1579"/>
                    <a:pt x="1841" y="1583"/>
                    <a:pt x="1838" y="1553"/>
                  </a:cubicBezTo>
                  <a:cubicBezTo>
                    <a:pt x="1827" y="1452"/>
                    <a:pt x="1901" y="1450"/>
                    <a:pt x="1940" y="1411"/>
                  </a:cubicBezTo>
                  <a:cubicBezTo>
                    <a:pt x="1979" y="1372"/>
                    <a:pt x="1901" y="1282"/>
                    <a:pt x="1851" y="1288"/>
                  </a:cubicBezTo>
                  <a:cubicBezTo>
                    <a:pt x="1800" y="1294"/>
                    <a:pt x="1657" y="1265"/>
                    <a:pt x="1670" y="1155"/>
                  </a:cubicBezTo>
                  <a:cubicBezTo>
                    <a:pt x="1686" y="1022"/>
                    <a:pt x="1500" y="1034"/>
                    <a:pt x="1474" y="972"/>
                  </a:cubicBezTo>
                  <a:cubicBezTo>
                    <a:pt x="1435" y="881"/>
                    <a:pt x="1499" y="770"/>
                    <a:pt x="1583" y="745"/>
                  </a:cubicBezTo>
                  <a:cubicBezTo>
                    <a:pt x="1702" y="709"/>
                    <a:pt x="1820" y="612"/>
                    <a:pt x="1810" y="504"/>
                  </a:cubicBezTo>
                  <a:cubicBezTo>
                    <a:pt x="1800" y="381"/>
                    <a:pt x="1745" y="271"/>
                    <a:pt x="1653" y="205"/>
                  </a:cubicBezTo>
                  <a:cubicBezTo>
                    <a:pt x="1558" y="167"/>
                    <a:pt x="1456" y="143"/>
                    <a:pt x="1349" y="137"/>
                  </a:cubicBezTo>
                  <a:cubicBezTo>
                    <a:pt x="1253" y="141"/>
                    <a:pt x="1169" y="162"/>
                    <a:pt x="1173" y="206"/>
                  </a:cubicBezTo>
                  <a:cubicBezTo>
                    <a:pt x="1182" y="313"/>
                    <a:pt x="1487" y="341"/>
                    <a:pt x="1436" y="441"/>
                  </a:cubicBezTo>
                  <a:cubicBezTo>
                    <a:pt x="1410" y="493"/>
                    <a:pt x="1209" y="567"/>
                    <a:pt x="1247" y="645"/>
                  </a:cubicBezTo>
                  <a:cubicBezTo>
                    <a:pt x="1271" y="696"/>
                    <a:pt x="1331" y="652"/>
                    <a:pt x="1308" y="749"/>
                  </a:cubicBezTo>
                  <a:cubicBezTo>
                    <a:pt x="1298" y="794"/>
                    <a:pt x="1259" y="878"/>
                    <a:pt x="1199" y="884"/>
                  </a:cubicBezTo>
                  <a:cubicBezTo>
                    <a:pt x="1137" y="889"/>
                    <a:pt x="1086" y="726"/>
                    <a:pt x="918" y="721"/>
                  </a:cubicBezTo>
                  <a:cubicBezTo>
                    <a:pt x="839" y="718"/>
                    <a:pt x="727" y="844"/>
                    <a:pt x="822" y="934"/>
                  </a:cubicBezTo>
                  <a:cubicBezTo>
                    <a:pt x="879" y="988"/>
                    <a:pt x="987" y="869"/>
                    <a:pt x="1019" y="962"/>
                  </a:cubicBezTo>
                  <a:cubicBezTo>
                    <a:pt x="1041" y="1028"/>
                    <a:pt x="1016" y="1166"/>
                    <a:pt x="1121" y="1224"/>
                  </a:cubicBezTo>
                  <a:cubicBezTo>
                    <a:pt x="1159" y="1245"/>
                    <a:pt x="1217" y="1263"/>
                    <a:pt x="1275" y="1292"/>
                  </a:cubicBezTo>
                  <a:cubicBezTo>
                    <a:pt x="1189" y="1310"/>
                    <a:pt x="1084" y="1343"/>
                    <a:pt x="959" y="1391"/>
                  </a:cubicBezTo>
                  <a:cubicBezTo>
                    <a:pt x="854" y="1363"/>
                    <a:pt x="854" y="1363"/>
                    <a:pt x="854" y="1363"/>
                  </a:cubicBezTo>
                  <a:cubicBezTo>
                    <a:pt x="898" y="1326"/>
                    <a:pt x="969" y="1301"/>
                    <a:pt x="952" y="1221"/>
                  </a:cubicBezTo>
                  <a:cubicBezTo>
                    <a:pt x="925" y="1103"/>
                    <a:pt x="721" y="1148"/>
                    <a:pt x="581" y="1007"/>
                  </a:cubicBezTo>
                  <a:cubicBezTo>
                    <a:pt x="538" y="964"/>
                    <a:pt x="446" y="821"/>
                    <a:pt x="446" y="649"/>
                  </a:cubicBezTo>
                  <a:cubicBezTo>
                    <a:pt x="376" y="782"/>
                    <a:pt x="336" y="933"/>
                    <a:pt x="336" y="1094"/>
                  </a:cubicBezTo>
                  <a:cubicBezTo>
                    <a:pt x="336" y="1143"/>
                    <a:pt x="340" y="1192"/>
                    <a:pt x="347" y="1239"/>
                  </a:cubicBezTo>
                  <a:cubicBezTo>
                    <a:pt x="345" y="1239"/>
                    <a:pt x="344" y="1239"/>
                    <a:pt x="342" y="1239"/>
                  </a:cubicBezTo>
                  <a:cubicBezTo>
                    <a:pt x="298" y="1239"/>
                    <a:pt x="255" y="1248"/>
                    <a:pt x="214" y="1266"/>
                  </a:cubicBezTo>
                  <a:cubicBezTo>
                    <a:pt x="205" y="1210"/>
                    <a:pt x="201" y="1152"/>
                    <a:pt x="201" y="1094"/>
                  </a:cubicBezTo>
                  <a:cubicBezTo>
                    <a:pt x="201" y="491"/>
                    <a:pt x="691" y="0"/>
                    <a:pt x="1295" y="0"/>
                  </a:cubicBezTo>
                  <a:cubicBezTo>
                    <a:pt x="1898" y="0"/>
                    <a:pt x="2389" y="491"/>
                    <a:pt x="2389" y="1094"/>
                  </a:cubicBezTo>
                  <a:close/>
                  <a:moveTo>
                    <a:pt x="1568" y="1413"/>
                  </a:moveTo>
                  <a:cubicBezTo>
                    <a:pt x="1301" y="1535"/>
                    <a:pt x="1301" y="1535"/>
                    <a:pt x="1301" y="1535"/>
                  </a:cubicBezTo>
                  <a:cubicBezTo>
                    <a:pt x="1305" y="1477"/>
                    <a:pt x="1305" y="1477"/>
                    <a:pt x="1305" y="1477"/>
                  </a:cubicBezTo>
                  <a:cubicBezTo>
                    <a:pt x="1478" y="1399"/>
                    <a:pt x="1478" y="1399"/>
                    <a:pt x="1478" y="1399"/>
                  </a:cubicBezTo>
                  <a:cubicBezTo>
                    <a:pt x="1453" y="1397"/>
                    <a:pt x="1428" y="1397"/>
                    <a:pt x="1402" y="1397"/>
                  </a:cubicBezTo>
                  <a:cubicBezTo>
                    <a:pt x="1307" y="1397"/>
                    <a:pt x="1145" y="1445"/>
                    <a:pt x="966" y="1516"/>
                  </a:cubicBezTo>
                  <a:cubicBezTo>
                    <a:pt x="393" y="1365"/>
                    <a:pt x="393" y="1365"/>
                    <a:pt x="393" y="1365"/>
                  </a:cubicBezTo>
                  <a:cubicBezTo>
                    <a:pt x="340" y="1351"/>
                    <a:pt x="283" y="1359"/>
                    <a:pt x="236" y="1389"/>
                  </a:cubicBezTo>
                  <a:cubicBezTo>
                    <a:pt x="208" y="1407"/>
                    <a:pt x="208" y="1407"/>
                    <a:pt x="208" y="1407"/>
                  </a:cubicBezTo>
                  <a:cubicBezTo>
                    <a:pt x="180" y="1424"/>
                    <a:pt x="180" y="1464"/>
                    <a:pt x="207" y="1482"/>
                  </a:cubicBezTo>
                  <a:cubicBezTo>
                    <a:pt x="551" y="1705"/>
                    <a:pt x="551" y="1705"/>
                    <a:pt x="551" y="1705"/>
                  </a:cubicBezTo>
                  <a:cubicBezTo>
                    <a:pt x="469" y="1747"/>
                    <a:pt x="391" y="1790"/>
                    <a:pt x="322" y="1831"/>
                  </a:cubicBezTo>
                  <a:cubicBezTo>
                    <a:pt x="145" y="1737"/>
                    <a:pt x="145" y="1737"/>
                    <a:pt x="145" y="1737"/>
                  </a:cubicBezTo>
                  <a:cubicBezTo>
                    <a:pt x="117" y="1722"/>
                    <a:pt x="82" y="1720"/>
                    <a:pt x="52" y="1732"/>
                  </a:cubicBezTo>
                  <a:cubicBezTo>
                    <a:pt x="35" y="1739"/>
                    <a:pt x="35" y="1739"/>
                    <a:pt x="35" y="1739"/>
                  </a:cubicBezTo>
                  <a:cubicBezTo>
                    <a:pt x="10" y="1749"/>
                    <a:pt x="0" y="1779"/>
                    <a:pt x="13" y="1802"/>
                  </a:cubicBezTo>
                  <a:cubicBezTo>
                    <a:pt x="111" y="1975"/>
                    <a:pt x="111" y="1975"/>
                    <a:pt x="111" y="1975"/>
                  </a:cubicBezTo>
                  <a:cubicBezTo>
                    <a:pt x="111" y="1975"/>
                    <a:pt x="111" y="1975"/>
                    <a:pt x="111" y="1975"/>
                  </a:cubicBezTo>
                  <a:cubicBezTo>
                    <a:pt x="74" y="2007"/>
                    <a:pt x="53" y="2033"/>
                    <a:pt x="53" y="2051"/>
                  </a:cubicBezTo>
                  <a:cubicBezTo>
                    <a:pt x="53" y="2105"/>
                    <a:pt x="120" y="2119"/>
                    <a:pt x="179" y="2119"/>
                  </a:cubicBezTo>
                  <a:cubicBezTo>
                    <a:pt x="284" y="2119"/>
                    <a:pt x="1671" y="1801"/>
                    <a:pt x="1671" y="1513"/>
                  </a:cubicBezTo>
                  <a:cubicBezTo>
                    <a:pt x="1671" y="1456"/>
                    <a:pt x="1632" y="1428"/>
                    <a:pt x="1568" y="1413"/>
                  </a:cubicBezTo>
                  <a:close/>
                  <a:moveTo>
                    <a:pt x="983" y="1975"/>
                  </a:moveTo>
                  <a:cubicBezTo>
                    <a:pt x="1288" y="1867"/>
                    <a:pt x="1288" y="1867"/>
                    <a:pt x="1288" y="1867"/>
                  </a:cubicBezTo>
                  <a:cubicBezTo>
                    <a:pt x="1302" y="1862"/>
                    <a:pt x="1316" y="1871"/>
                    <a:pt x="1318" y="1885"/>
                  </a:cubicBezTo>
                  <a:cubicBezTo>
                    <a:pt x="1345" y="2114"/>
                    <a:pt x="1345" y="2114"/>
                    <a:pt x="1345" y="2114"/>
                  </a:cubicBezTo>
                  <a:cubicBezTo>
                    <a:pt x="1351" y="2171"/>
                    <a:pt x="1320" y="2226"/>
                    <a:pt x="1268" y="2251"/>
                  </a:cubicBezTo>
                  <a:cubicBezTo>
                    <a:pt x="1240" y="2264"/>
                    <a:pt x="1240" y="2264"/>
                    <a:pt x="1240" y="2264"/>
                  </a:cubicBezTo>
                  <a:cubicBezTo>
                    <a:pt x="1222" y="2272"/>
                    <a:pt x="1201" y="2268"/>
                    <a:pt x="1188" y="2253"/>
                  </a:cubicBezTo>
                  <a:cubicBezTo>
                    <a:pt x="974" y="2010"/>
                    <a:pt x="974" y="2010"/>
                    <a:pt x="974" y="2010"/>
                  </a:cubicBezTo>
                  <a:cubicBezTo>
                    <a:pt x="963" y="1998"/>
                    <a:pt x="968" y="1980"/>
                    <a:pt x="983" y="19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E023AB9-3080-4377-BC68-6097D066BD24}"/>
              </a:ext>
            </a:extLst>
          </p:cNvPr>
          <p:cNvGrpSpPr/>
          <p:nvPr/>
        </p:nvGrpSpPr>
        <p:grpSpPr>
          <a:xfrm>
            <a:off x="6371815" y="4647460"/>
            <a:ext cx="3956118" cy="914400"/>
            <a:chOff x="4484964" y="5720587"/>
            <a:chExt cx="3956118" cy="914400"/>
          </a:xfrm>
        </p:grpSpPr>
        <p:sp>
          <p:nvSpPr>
            <p:cNvPr id="10" name="椭圆 11">
              <a:extLst>
                <a:ext uri="{FF2B5EF4-FFF2-40B4-BE49-F238E27FC236}">
                  <a16:creationId xmlns:a16="http://schemas.microsoft.com/office/drawing/2014/main" id="{E13335B5-7442-442D-A9B9-DF30FE092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964" y="5720587"/>
              <a:ext cx="914400" cy="914400"/>
            </a:xfrm>
            <a:prstGeom prst="ellipse">
              <a:avLst/>
            </a:prstGeom>
            <a:solidFill>
              <a:srgbClr val="354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8">
              <a:extLst>
                <a:ext uri="{FF2B5EF4-FFF2-40B4-BE49-F238E27FC236}">
                  <a16:creationId xmlns:a16="http://schemas.microsoft.com/office/drawing/2014/main" id="{786342FE-4588-4C8B-AE47-4BA9051ADC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2026" y="5720587"/>
              <a:ext cx="306388" cy="3063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FFFFFF"/>
                  </a:solidFill>
                </a:rPr>
                <a:t>2</a:t>
              </a:r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7" name="文本框 22">
              <a:extLst>
                <a:ext uri="{FF2B5EF4-FFF2-40B4-BE49-F238E27FC236}">
                  <a16:creationId xmlns:a16="http://schemas.microsoft.com/office/drawing/2014/main" id="{452C9205-9B65-4E74-9725-32D42D500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8663" y="5720587"/>
              <a:ext cx="2052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rgbClr val="354B5E"/>
                  </a:solidFill>
                  <a:ea typeface="Microsoft JhengHei" panose="020B0604030504040204" pitchFamily="34" charset="-120"/>
                </a:rPr>
                <a:t>After deleting</a:t>
              </a:r>
              <a:endParaRPr lang="zh-CN" altLang="en-US" sz="2400" dirty="0">
                <a:solidFill>
                  <a:srgbClr val="354B5E"/>
                </a:solidFill>
                <a:ea typeface="Microsoft JhengHei" panose="020B0604030504040204" pitchFamily="34" charset="-120"/>
              </a:endParaRPr>
            </a:p>
          </p:txBody>
        </p:sp>
        <p:sp>
          <p:nvSpPr>
            <p:cNvPr id="19" name="矩形 26">
              <a:extLst>
                <a:ext uri="{FF2B5EF4-FFF2-40B4-BE49-F238E27FC236}">
                  <a16:creationId xmlns:a16="http://schemas.microsoft.com/office/drawing/2014/main" id="{53BF3956-656E-4443-85DE-CBB953CFF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532" y="6172928"/>
              <a:ext cx="28765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1400" b="0" i="0" dirty="0">
                  <a:solidFill>
                    <a:srgbClr val="000000"/>
                  </a:solidFill>
                  <a:effectLst/>
                  <a:latin typeface="Helvetica Neue"/>
                </a:rPr>
                <a:t>6228 rows × 9 columns</a:t>
              </a:r>
              <a:endParaRPr lang="zh-CN" altLang="en-US" sz="1400" dirty="0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5FEF78C0-5046-494D-B09C-83B3B0263DFE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4673876" y="5917437"/>
              <a:ext cx="539750" cy="520700"/>
            </a:xfrm>
            <a:custGeom>
              <a:avLst/>
              <a:gdLst>
                <a:gd name="T0" fmla="*/ 220 w 340"/>
                <a:gd name="T1" fmla="*/ 272 h 328"/>
                <a:gd name="T2" fmla="*/ 220 w 340"/>
                <a:gd name="T3" fmla="*/ 150 h 328"/>
                <a:gd name="T4" fmla="*/ 291 w 340"/>
                <a:gd name="T5" fmla="*/ 139 h 328"/>
                <a:gd name="T6" fmla="*/ 163 w 340"/>
                <a:gd name="T7" fmla="*/ 32 h 328"/>
                <a:gd name="T8" fmla="*/ 32 w 340"/>
                <a:gd name="T9" fmla="*/ 163 h 328"/>
                <a:gd name="T10" fmla="*/ 163 w 340"/>
                <a:gd name="T11" fmla="*/ 294 h 328"/>
                <a:gd name="T12" fmla="*/ 184 w 340"/>
                <a:gd name="T13" fmla="*/ 292 h 328"/>
                <a:gd name="T14" fmla="*/ 210 w 340"/>
                <a:gd name="T15" fmla="*/ 273 h 328"/>
                <a:gd name="T16" fmla="*/ 220 w 340"/>
                <a:gd name="T17" fmla="*/ 272 h 328"/>
                <a:gd name="T18" fmla="*/ 187 w 340"/>
                <a:gd name="T19" fmla="*/ 43 h 328"/>
                <a:gd name="T20" fmla="*/ 173 w 340"/>
                <a:gd name="T21" fmla="*/ 104 h 328"/>
                <a:gd name="T22" fmla="*/ 159 w 340"/>
                <a:gd name="T23" fmla="*/ 104 h 328"/>
                <a:gd name="T24" fmla="*/ 149 w 340"/>
                <a:gd name="T25" fmla="*/ 43 h 328"/>
                <a:gd name="T26" fmla="*/ 187 w 340"/>
                <a:gd name="T27" fmla="*/ 43 h 328"/>
                <a:gd name="T28" fmla="*/ 163 w 340"/>
                <a:gd name="T29" fmla="*/ 212 h 328"/>
                <a:gd name="T30" fmla="*/ 114 w 340"/>
                <a:gd name="T31" fmla="*/ 163 h 328"/>
                <a:gd name="T32" fmla="*/ 163 w 340"/>
                <a:gd name="T33" fmla="*/ 114 h 328"/>
                <a:gd name="T34" fmla="*/ 212 w 340"/>
                <a:gd name="T35" fmla="*/ 163 h 328"/>
                <a:gd name="T36" fmla="*/ 163 w 340"/>
                <a:gd name="T37" fmla="*/ 212 h 328"/>
                <a:gd name="T38" fmla="*/ 163 w 340"/>
                <a:gd name="T39" fmla="*/ 126 h 328"/>
                <a:gd name="T40" fmla="*/ 126 w 340"/>
                <a:gd name="T41" fmla="*/ 163 h 328"/>
                <a:gd name="T42" fmla="*/ 163 w 340"/>
                <a:gd name="T43" fmla="*/ 200 h 328"/>
                <a:gd name="T44" fmla="*/ 200 w 340"/>
                <a:gd name="T45" fmla="*/ 163 h 328"/>
                <a:gd name="T46" fmla="*/ 163 w 340"/>
                <a:gd name="T47" fmla="*/ 126 h 328"/>
                <a:gd name="T48" fmla="*/ 163 w 340"/>
                <a:gd name="T49" fmla="*/ 189 h 328"/>
                <a:gd name="T50" fmla="*/ 137 w 340"/>
                <a:gd name="T51" fmla="*/ 163 h 328"/>
                <a:gd name="T52" fmla="*/ 163 w 340"/>
                <a:gd name="T53" fmla="*/ 137 h 328"/>
                <a:gd name="T54" fmla="*/ 189 w 340"/>
                <a:gd name="T55" fmla="*/ 163 h 328"/>
                <a:gd name="T56" fmla="*/ 163 w 340"/>
                <a:gd name="T57" fmla="*/ 189 h 328"/>
                <a:gd name="T58" fmla="*/ 180 w 340"/>
                <a:gd name="T59" fmla="*/ 315 h 328"/>
                <a:gd name="T60" fmla="*/ 184 w 340"/>
                <a:gd name="T61" fmla="*/ 324 h 328"/>
                <a:gd name="T62" fmla="*/ 163 w 340"/>
                <a:gd name="T63" fmla="*/ 326 h 328"/>
                <a:gd name="T64" fmla="*/ 0 w 340"/>
                <a:gd name="T65" fmla="*/ 163 h 328"/>
                <a:gd name="T66" fmla="*/ 163 w 340"/>
                <a:gd name="T67" fmla="*/ 0 h 328"/>
                <a:gd name="T68" fmla="*/ 323 w 340"/>
                <a:gd name="T69" fmla="*/ 134 h 328"/>
                <a:gd name="T70" fmla="*/ 307 w 340"/>
                <a:gd name="T71" fmla="*/ 136 h 328"/>
                <a:gd name="T72" fmla="*/ 163 w 340"/>
                <a:gd name="T73" fmla="*/ 16 h 328"/>
                <a:gd name="T74" fmla="*/ 16 w 340"/>
                <a:gd name="T75" fmla="*/ 163 h 328"/>
                <a:gd name="T76" fmla="*/ 163 w 340"/>
                <a:gd name="T77" fmla="*/ 310 h 328"/>
                <a:gd name="T78" fmla="*/ 179 w 340"/>
                <a:gd name="T79" fmla="*/ 309 h 328"/>
                <a:gd name="T80" fmla="*/ 180 w 340"/>
                <a:gd name="T81" fmla="*/ 315 h 328"/>
                <a:gd name="T82" fmla="*/ 340 w 340"/>
                <a:gd name="T83" fmla="*/ 142 h 328"/>
                <a:gd name="T84" fmla="*/ 340 w 340"/>
                <a:gd name="T85" fmla="*/ 283 h 328"/>
                <a:gd name="T86" fmla="*/ 317 w 340"/>
                <a:gd name="T87" fmla="*/ 308 h 328"/>
                <a:gd name="T88" fmla="*/ 285 w 340"/>
                <a:gd name="T89" fmla="*/ 294 h 328"/>
                <a:gd name="T90" fmla="*/ 307 w 340"/>
                <a:gd name="T91" fmla="*/ 266 h 328"/>
                <a:gd name="T92" fmla="*/ 326 w 340"/>
                <a:gd name="T93" fmla="*/ 267 h 328"/>
                <a:gd name="T94" fmla="*/ 326 w 340"/>
                <a:gd name="T95" fmla="*/ 182 h 328"/>
                <a:gd name="T96" fmla="*/ 250 w 340"/>
                <a:gd name="T97" fmla="*/ 196 h 328"/>
                <a:gd name="T98" fmla="*/ 249 w 340"/>
                <a:gd name="T99" fmla="*/ 302 h 328"/>
                <a:gd name="T100" fmla="*/ 249 w 340"/>
                <a:gd name="T101" fmla="*/ 302 h 328"/>
                <a:gd name="T102" fmla="*/ 227 w 340"/>
                <a:gd name="T103" fmla="*/ 325 h 328"/>
                <a:gd name="T104" fmla="*/ 195 w 340"/>
                <a:gd name="T105" fmla="*/ 311 h 328"/>
                <a:gd name="T106" fmla="*/ 217 w 340"/>
                <a:gd name="T107" fmla="*/ 284 h 328"/>
                <a:gd name="T108" fmla="*/ 235 w 340"/>
                <a:gd name="T109" fmla="*/ 284 h 328"/>
                <a:gd name="T110" fmla="*/ 235 w 340"/>
                <a:gd name="T111" fmla="*/ 159 h 328"/>
                <a:gd name="T112" fmla="*/ 340 w 340"/>
                <a:gd name="T113" fmla="*/ 14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0" h="328">
                  <a:moveTo>
                    <a:pt x="220" y="272"/>
                  </a:moveTo>
                  <a:cubicBezTo>
                    <a:pt x="220" y="150"/>
                    <a:pt x="220" y="150"/>
                    <a:pt x="220" y="150"/>
                  </a:cubicBezTo>
                  <a:cubicBezTo>
                    <a:pt x="291" y="139"/>
                    <a:pt x="291" y="139"/>
                    <a:pt x="291" y="139"/>
                  </a:cubicBezTo>
                  <a:cubicBezTo>
                    <a:pt x="280" y="78"/>
                    <a:pt x="227" y="32"/>
                    <a:pt x="163" y="32"/>
                  </a:cubicBezTo>
                  <a:cubicBezTo>
                    <a:pt x="91" y="32"/>
                    <a:pt x="32" y="91"/>
                    <a:pt x="32" y="163"/>
                  </a:cubicBezTo>
                  <a:cubicBezTo>
                    <a:pt x="32" y="235"/>
                    <a:pt x="91" y="294"/>
                    <a:pt x="163" y="294"/>
                  </a:cubicBezTo>
                  <a:cubicBezTo>
                    <a:pt x="170" y="294"/>
                    <a:pt x="177" y="293"/>
                    <a:pt x="184" y="292"/>
                  </a:cubicBezTo>
                  <a:cubicBezTo>
                    <a:pt x="189" y="283"/>
                    <a:pt x="198" y="276"/>
                    <a:pt x="210" y="273"/>
                  </a:cubicBezTo>
                  <a:cubicBezTo>
                    <a:pt x="213" y="273"/>
                    <a:pt x="217" y="272"/>
                    <a:pt x="220" y="272"/>
                  </a:cubicBezTo>
                  <a:close/>
                  <a:moveTo>
                    <a:pt x="187" y="43"/>
                  </a:moveTo>
                  <a:cubicBezTo>
                    <a:pt x="173" y="104"/>
                    <a:pt x="173" y="104"/>
                    <a:pt x="173" y="104"/>
                  </a:cubicBezTo>
                  <a:cubicBezTo>
                    <a:pt x="159" y="104"/>
                    <a:pt x="159" y="104"/>
                    <a:pt x="159" y="104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64" y="36"/>
                    <a:pt x="187" y="43"/>
                    <a:pt x="187" y="43"/>
                  </a:cubicBezTo>
                  <a:close/>
                  <a:moveTo>
                    <a:pt x="163" y="212"/>
                  </a:moveTo>
                  <a:cubicBezTo>
                    <a:pt x="136" y="212"/>
                    <a:pt x="114" y="190"/>
                    <a:pt x="114" y="163"/>
                  </a:cubicBezTo>
                  <a:cubicBezTo>
                    <a:pt x="114" y="136"/>
                    <a:pt x="136" y="114"/>
                    <a:pt x="163" y="114"/>
                  </a:cubicBezTo>
                  <a:cubicBezTo>
                    <a:pt x="190" y="114"/>
                    <a:pt x="212" y="136"/>
                    <a:pt x="212" y="163"/>
                  </a:cubicBezTo>
                  <a:cubicBezTo>
                    <a:pt x="212" y="190"/>
                    <a:pt x="190" y="212"/>
                    <a:pt x="163" y="212"/>
                  </a:cubicBezTo>
                  <a:close/>
                  <a:moveTo>
                    <a:pt x="163" y="126"/>
                  </a:moveTo>
                  <a:cubicBezTo>
                    <a:pt x="143" y="126"/>
                    <a:pt x="126" y="143"/>
                    <a:pt x="126" y="163"/>
                  </a:cubicBezTo>
                  <a:cubicBezTo>
                    <a:pt x="126" y="183"/>
                    <a:pt x="143" y="200"/>
                    <a:pt x="163" y="200"/>
                  </a:cubicBezTo>
                  <a:cubicBezTo>
                    <a:pt x="183" y="200"/>
                    <a:pt x="200" y="183"/>
                    <a:pt x="200" y="163"/>
                  </a:cubicBezTo>
                  <a:cubicBezTo>
                    <a:pt x="200" y="143"/>
                    <a:pt x="183" y="126"/>
                    <a:pt x="163" y="126"/>
                  </a:cubicBezTo>
                  <a:close/>
                  <a:moveTo>
                    <a:pt x="163" y="189"/>
                  </a:moveTo>
                  <a:cubicBezTo>
                    <a:pt x="148" y="189"/>
                    <a:pt x="137" y="178"/>
                    <a:pt x="137" y="163"/>
                  </a:cubicBezTo>
                  <a:cubicBezTo>
                    <a:pt x="137" y="148"/>
                    <a:pt x="148" y="137"/>
                    <a:pt x="163" y="137"/>
                  </a:cubicBezTo>
                  <a:cubicBezTo>
                    <a:pt x="178" y="137"/>
                    <a:pt x="189" y="148"/>
                    <a:pt x="189" y="163"/>
                  </a:cubicBezTo>
                  <a:cubicBezTo>
                    <a:pt x="189" y="178"/>
                    <a:pt x="178" y="189"/>
                    <a:pt x="163" y="189"/>
                  </a:cubicBezTo>
                  <a:close/>
                  <a:moveTo>
                    <a:pt x="180" y="315"/>
                  </a:moveTo>
                  <a:cubicBezTo>
                    <a:pt x="180" y="318"/>
                    <a:pt x="182" y="321"/>
                    <a:pt x="184" y="324"/>
                  </a:cubicBezTo>
                  <a:cubicBezTo>
                    <a:pt x="177" y="325"/>
                    <a:pt x="170" y="326"/>
                    <a:pt x="163" y="326"/>
                  </a:cubicBezTo>
                  <a:cubicBezTo>
                    <a:pt x="73" y="326"/>
                    <a:pt x="0" y="253"/>
                    <a:pt x="0" y="163"/>
                  </a:cubicBezTo>
                  <a:cubicBezTo>
                    <a:pt x="0" y="73"/>
                    <a:pt x="73" y="0"/>
                    <a:pt x="163" y="0"/>
                  </a:cubicBezTo>
                  <a:cubicBezTo>
                    <a:pt x="243" y="0"/>
                    <a:pt x="309" y="58"/>
                    <a:pt x="323" y="134"/>
                  </a:cubicBezTo>
                  <a:cubicBezTo>
                    <a:pt x="307" y="136"/>
                    <a:pt x="307" y="136"/>
                    <a:pt x="307" y="136"/>
                  </a:cubicBezTo>
                  <a:cubicBezTo>
                    <a:pt x="294" y="68"/>
                    <a:pt x="235" y="16"/>
                    <a:pt x="163" y="16"/>
                  </a:cubicBezTo>
                  <a:cubicBezTo>
                    <a:pt x="82" y="16"/>
                    <a:pt x="16" y="82"/>
                    <a:pt x="16" y="163"/>
                  </a:cubicBezTo>
                  <a:cubicBezTo>
                    <a:pt x="16" y="244"/>
                    <a:pt x="82" y="310"/>
                    <a:pt x="163" y="310"/>
                  </a:cubicBezTo>
                  <a:cubicBezTo>
                    <a:pt x="168" y="310"/>
                    <a:pt x="174" y="309"/>
                    <a:pt x="179" y="309"/>
                  </a:cubicBezTo>
                  <a:cubicBezTo>
                    <a:pt x="179" y="311"/>
                    <a:pt x="179" y="313"/>
                    <a:pt x="180" y="315"/>
                  </a:cubicBezTo>
                  <a:close/>
                  <a:moveTo>
                    <a:pt x="340" y="142"/>
                  </a:moveTo>
                  <a:cubicBezTo>
                    <a:pt x="340" y="283"/>
                    <a:pt x="340" y="283"/>
                    <a:pt x="340" y="283"/>
                  </a:cubicBezTo>
                  <a:cubicBezTo>
                    <a:pt x="340" y="295"/>
                    <a:pt x="331" y="304"/>
                    <a:pt x="317" y="308"/>
                  </a:cubicBezTo>
                  <a:cubicBezTo>
                    <a:pt x="302" y="311"/>
                    <a:pt x="288" y="305"/>
                    <a:pt x="285" y="294"/>
                  </a:cubicBezTo>
                  <a:cubicBezTo>
                    <a:pt x="282" y="282"/>
                    <a:pt x="292" y="270"/>
                    <a:pt x="307" y="266"/>
                  </a:cubicBezTo>
                  <a:cubicBezTo>
                    <a:pt x="314" y="265"/>
                    <a:pt x="320" y="265"/>
                    <a:pt x="326" y="267"/>
                  </a:cubicBezTo>
                  <a:cubicBezTo>
                    <a:pt x="326" y="182"/>
                    <a:pt x="326" y="182"/>
                    <a:pt x="326" y="182"/>
                  </a:cubicBezTo>
                  <a:cubicBezTo>
                    <a:pt x="250" y="196"/>
                    <a:pt x="250" y="196"/>
                    <a:pt x="250" y="196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12"/>
                    <a:pt x="240" y="321"/>
                    <a:pt x="227" y="325"/>
                  </a:cubicBezTo>
                  <a:cubicBezTo>
                    <a:pt x="212" y="328"/>
                    <a:pt x="197" y="321"/>
                    <a:pt x="195" y="311"/>
                  </a:cubicBezTo>
                  <a:cubicBezTo>
                    <a:pt x="192" y="300"/>
                    <a:pt x="202" y="287"/>
                    <a:pt x="217" y="284"/>
                  </a:cubicBezTo>
                  <a:cubicBezTo>
                    <a:pt x="224" y="282"/>
                    <a:pt x="230" y="282"/>
                    <a:pt x="235" y="284"/>
                  </a:cubicBezTo>
                  <a:cubicBezTo>
                    <a:pt x="235" y="159"/>
                    <a:pt x="235" y="159"/>
                    <a:pt x="235" y="159"/>
                  </a:cubicBezTo>
                  <a:lnTo>
                    <a:pt x="340" y="1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333450B-A2FA-4924-88B1-4AC6EF02E678}"/>
              </a:ext>
            </a:extLst>
          </p:cNvPr>
          <p:cNvGrpSpPr/>
          <p:nvPr/>
        </p:nvGrpSpPr>
        <p:grpSpPr>
          <a:xfrm>
            <a:off x="1693182" y="2736618"/>
            <a:ext cx="2262937" cy="2938879"/>
            <a:chOff x="7040701" y="2805786"/>
            <a:chExt cx="2262937" cy="2938879"/>
          </a:xfrm>
        </p:grpSpPr>
        <p:graphicFrame>
          <p:nvGraphicFramePr>
            <p:cNvPr id="33" name="图表 7">
              <a:extLst>
                <a:ext uri="{FF2B5EF4-FFF2-40B4-BE49-F238E27FC236}">
                  <a16:creationId xmlns:a16="http://schemas.microsoft.com/office/drawing/2014/main" id="{29C79058-6B29-41F1-8D8A-A06CF6D0D6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11006376"/>
                </p:ext>
              </p:extLst>
            </p:nvPr>
          </p:nvGraphicFramePr>
          <p:xfrm>
            <a:off x="7040701" y="2805786"/>
            <a:ext cx="2262187" cy="226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r:id="rId4" imgW="2267909" imgH="2267909" progId="Excel.Chart.8">
                    <p:embed/>
                  </p:oleObj>
                </mc:Choice>
                <mc:Fallback>
                  <p:oleObj r:id="rId4" imgW="2267909" imgH="2267909" progId="Excel.Chart.8">
                    <p:embed/>
                    <p:pic>
                      <p:nvPicPr>
                        <p:cNvPr id="30723" name="图表 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0701" y="2805786"/>
                          <a:ext cx="2262187" cy="2260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文本框 11">
              <a:extLst>
                <a:ext uri="{FF2B5EF4-FFF2-40B4-BE49-F238E27FC236}">
                  <a16:creationId xmlns:a16="http://schemas.microsoft.com/office/drawing/2014/main" id="{8F565F07-F210-4DA4-A88D-9A33309DD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6675" y="3534448"/>
              <a:ext cx="1758815" cy="78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spcAft>
                  <a:spcPts val="800"/>
                </a:spcAft>
              </a:pPr>
              <a:r>
                <a:rPr lang="en-US" altLang="zh-CN" sz="4000" dirty="0">
                  <a:solidFill>
                    <a:schemeClr val="accent2"/>
                  </a:solidFill>
                  <a:latin typeface="Segoe UI Light" panose="020B0502040204020203" pitchFamily="34" charset="0"/>
                </a:rPr>
                <a:t>62.28%</a:t>
              </a:r>
              <a:endParaRPr lang="zh-CN" altLang="en-US" sz="4000" dirty="0">
                <a:solidFill>
                  <a:schemeClr val="accent2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35" name="椭圆 17">
              <a:extLst>
                <a:ext uri="{FF2B5EF4-FFF2-40B4-BE49-F238E27FC236}">
                  <a16:creationId xmlns:a16="http://schemas.microsoft.com/office/drawing/2014/main" id="{4E1ED070-D843-41BD-8628-A05D8673C4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13826" y="4490123"/>
              <a:ext cx="539750" cy="5397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6" name="直接连接符 20">
              <a:extLst>
                <a:ext uri="{FF2B5EF4-FFF2-40B4-BE49-F238E27FC236}">
                  <a16:creationId xmlns:a16="http://schemas.microsoft.com/office/drawing/2014/main" id="{7ADEBB8A-0466-4451-8B61-B147A05ABE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83701" y="5023523"/>
              <a:ext cx="0" cy="36036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文本框 24">
              <a:extLst>
                <a:ext uri="{FF2B5EF4-FFF2-40B4-BE49-F238E27FC236}">
                  <a16:creationId xmlns:a16="http://schemas.microsoft.com/office/drawing/2014/main" id="{71E62A82-4C64-4677-AA5C-FB83FEEF5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2191" y="5406111"/>
              <a:ext cx="224144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rgbClr val="595959"/>
                  </a:solidFill>
                </a:rPr>
                <a:t>THE REMAINING DATA</a:t>
              </a:r>
              <a:endParaRPr lang="zh-CN" altLang="en-US" sz="1600" dirty="0">
                <a:solidFill>
                  <a:srgbClr val="595959"/>
                </a:solidFill>
              </a:endParaRPr>
            </a:p>
          </p:txBody>
        </p:sp>
        <p:sp>
          <p:nvSpPr>
            <p:cNvPr id="38" name="KSO_Shape">
              <a:extLst>
                <a:ext uri="{FF2B5EF4-FFF2-40B4-BE49-F238E27FC236}">
                  <a16:creationId xmlns:a16="http://schemas.microsoft.com/office/drawing/2014/main" id="{3ADECBC7-2793-45EA-A1C2-1053A40690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02726" y="4604423"/>
              <a:ext cx="360362" cy="300038"/>
            </a:xfrm>
            <a:custGeom>
              <a:avLst/>
              <a:gdLst>
                <a:gd name="T0" fmla="*/ 180975 w 1450975"/>
                <a:gd name="T1" fmla="*/ 725487 h 1209675"/>
                <a:gd name="T2" fmla="*/ 1330039 w 1450975"/>
                <a:gd name="T3" fmla="*/ 785892 h 1209675"/>
                <a:gd name="T4" fmla="*/ 120672 w 1450975"/>
                <a:gd name="T5" fmla="*/ 0 h 1209675"/>
                <a:gd name="T6" fmla="*/ 1348298 w 1450975"/>
                <a:gd name="T7" fmla="*/ 1059 h 1209675"/>
                <a:gd name="T8" fmla="*/ 1371586 w 1450975"/>
                <a:gd name="T9" fmla="*/ 7147 h 1209675"/>
                <a:gd name="T10" fmla="*/ 1392492 w 1450975"/>
                <a:gd name="T11" fmla="*/ 17205 h 1209675"/>
                <a:gd name="T12" fmla="*/ 1411545 w 1450975"/>
                <a:gd name="T13" fmla="*/ 31234 h 1209675"/>
                <a:gd name="T14" fmla="*/ 1426894 w 1450975"/>
                <a:gd name="T15" fmla="*/ 48705 h 1209675"/>
                <a:gd name="T16" fmla="*/ 1439067 w 1450975"/>
                <a:gd name="T17" fmla="*/ 68557 h 1209675"/>
                <a:gd name="T18" fmla="*/ 1447006 w 1450975"/>
                <a:gd name="T19" fmla="*/ 90792 h 1209675"/>
                <a:gd name="T20" fmla="*/ 1450711 w 1450975"/>
                <a:gd name="T21" fmla="*/ 114615 h 1209675"/>
                <a:gd name="T22" fmla="*/ 1450446 w 1450975"/>
                <a:gd name="T23" fmla="*/ 798333 h 1209675"/>
                <a:gd name="T24" fmla="*/ 1445683 w 1450975"/>
                <a:gd name="T25" fmla="*/ 821891 h 1209675"/>
                <a:gd name="T26" fmla="*/ 1436420 w 1450975"/>
                <a:gd name="T27" fmla="*/ 843596 h 1209675"/>
                <a:gd name="T28" fmla="*/ 1423454 w 1450975"/>
                <a:gd name="T29" fmla="*/ 862655 h 1209675"/>
                <a:gd name="T30" fmla="*/ 1406782 w 1450975"/>
                <a:gd name="T31" fmla="*/ 879331 h 1209675"/>
                <a:gd name="T32" fmla="*/ 1387728 w 1450975"/>
                <a:gd name="T33" fmla="*/ 892301 h 1209675"/>
                <a:gd name="T34" fmla="*/ 1366028 w 1450975"/>
                <a:gd name="T35" fmla="*/ 901565 h 1209675"/>
                <a:gd name="T36" fmla="*/ 1342476 w 1450975"/>
                <a:gd name="T37" fmla="*/ 906330 h 1209675"/>
                <a:gd name="T38" fmla="*/ 846557 w 1450975"/>
                <a:gd name="T39" fmla="*/ 1149059 h 1209675"/>
                <a:gd name="T40" fmla="*/ 916155 w 1450975"/>
                <a:gd name="T41" fmla="*/ 1150118 h 1209675"/>
                <a:gd name="T42" fmla="*/ 937061 w 1450975"/>
                <a:gd name="T43" fmla="*/ 1156471 h 1209675"/>
                <a:gd name="T44" fmla="*/ 950821 w 1450975"/>
                <a:gd name="T45" fmla="*/ 1166265 h 1209675"/>
                <a:gd name="T46" fmla="*/ 959819 w 1450975"/>
                <a:gd name="T47" fmla="*/ 1177911 h 1209675"/>
                <a:gd name="T48" fmla="*/ 965905 w 1450975"/>
                <a:gd name="T49" fmla="*/ 1194058 h 1209675"/>
                <a:gd name="T50" fmla="*/ 483482 w 1450975"/>
                <a:gd name="T51" fmla="*/ 1209675 h 1209675"/>
                <a:gd name="T52" fmla="*/ 485334 w 1450975"/>
                <a:gd name="T53" fmla="*/ 1195646 h 1209675"/>
                <a:gd name="T54" fmla="*/ 494332 w 1450975"/>
                <a:gd name="T55" fmla="*/ 1173676 h 1209675"/>
                <a:gd name="T56" fmla="*/ 503329 w 1450975"/>
                <a:gd name="T57" fmla="*/ 1163353 h 1209675"/>
                <a:gd name="T58" fmla="*/ 516296 w 1450975"/>
                <a:gd name="T59" fmla="*/ 1154618 h 1209675"/>
                <a:gd name="T60" fmla="*/ 533497 w 1450975"/>
                <a:gd name="T61" fmla="*/ 1149853 h 1209675"/>
                <a:gd name="T62" fmla="*/ 604683 w 1450975"/>
                <a:gd name="T63" fmla="*/ 907124 h 1209675"/>
                <a:gd name="T64" fmla="*/ 102412 w 1450975"/>
                <a:gd name="T65" fmla="*/ 905536 h 1209675"/>
                <a:gd name="T66" fmla="*/ 79389 w 1450975"/>
                <a:gd name="T67" fmla="*/ 899713 h 1209675"/>
                <a:gd name="T68" fmla="*/ 58219 w 1450975"/>
                <a:gd name="T69" fmla="*/ 889389 h 1209675"/>
                <a:gd name="T70" fmla="*/ 39695 w 1450975"/>
                <a:gd name="T71" fmla="*/ 875625 h 1209675"/>
                <a:gd name="T72" fmla="*/ 24081 w 1450975"/>
                <a:gd name="T73" fmla="*/ 858155 h 1209675"/>
                <a:gd name="T74" fmla="*/ 11908 w 1450975"/>
                <a:gd name="T75" fmla="*/ 838302 h 1209675"/>
                <a:gd name="T76" fmla="*/ 3705 w 1450975"/>
                <a:gd name="T77" fmla="*/ 816068 h 1209675"/>
                <a:gd name="T78" fmla="*/ 0 w 1450975"/>
                <a:gd name="T79" fmla="*/ 792245 h 1209675"/>
                <a:gd name="T80" fmla="*/ 529 w 1450975"/>
                <a:gd name="T81" fmla="*/ 108527 h 1209675"/>
                <a:gd name="T82" fmla="*/ 5557 w 1450975"/>
                <a:gd name="T83" fmla="*/ 84968 h 1209675"/>
                <a:gd name="T84" fmla="*/ 14555 w 1450975"/>
                <a:gd name="T85" fmla="*/ 63263 h 1209675"/>
                <a:gd name="T86" fmla="*/ 27786 w 1450975"/>
                <a:gd name="T87" fmla="*/ 44205 h 1209675"/>
                <a:gd name="T88" fmla="*/ 43929 w 1450975"/>
                <a:gd name="T89" fmla="*/ 27529 h 1209675"/>
                <a:gd name="T90" fmla="*/ 63511 w 1450975"/>
                <a:gd name="T91" fmla="*/ 14558 h 1209675"/>
                <a:gd name="T92" fmla="*/ 84947 w 1450975"/>
                <a:gd name="T93" fmla="*/ 5294 h 1209675"/>
                <a:gd name="T94" fmla="*/ 108499 w 1450975"/>
                <a:gd name="T95" fmla="*/ 529 h 1209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50975" h="1209675">
                  <a:moveTo>
                    <a:pt x="180975" y="182562"/>
                  </a:moveTo>
                  <a:lnTo>
                    <a:pt x="1270000" y="182562"/>
                  </a:lnTo>
                  <a:lnTo>
                    <a:pt x="1270000" y="725487"/>
                  </a:lnTo>
                  <a:lnTo>
                    <a:pt x="180975" y="725487"/>
                  </a:lnTo>
                  <a:lnTo>
                    <a:pt x="180975" y="182562"/>
                  </a:lnTo>
                  <a:close/>
                  <a:moveTo>
                    <a:pt x="120672" y="120703"/>
                  </a:moveTo>
                  <a:lnTo>
                    <a:pt x="120672" y="785892"/>
                  </a:lnTo>
                  <a:lnTo>
                    <a:pt x="1330039" y="785892"/>
                  </a:lnTo>
                  <a:lnTo>
                    <a:pt x="1330039" y="120703"/>
                  </a:lnTo>
                  <a:lnTo>
                    <a:pt x="120672" y="120703"/>
                  </a:lnTo>
                  <a:close/>
                  <a:moveTo>
                    <a:pt x="114585" y="0"/>
                  </a:moveTo>
                  <a:lnTo>
                    <a:pt x="120672" y="0"/>
                  </a:lnTo>
                  <a:lnTo>
                    <a:pt x="1330039" y="0"/>
                  </a:lnTo>
                  <a:lnTo>
                    <a:pt x="1336390" y="0"/>
                  </a:lnTo>
                  <a:lnTo>
                    <a:pt x="1342476" y="529"/>
                  </a:lnTo>
                  <a:lnTo>
                    <a:pt x="1348298" y="1059"/>
                  </a:lnTo>
                  <a:lnTo>
                    <a:pt x="1354385" y="2382"/>
                  </a:lnTo>
                  <a:lnTo>
                    <a:pt x="1360207" y="3441"/>
                  </a:lnTo>
                  <a:lnTo>
                    <a:pt x="1366028" y="5294"/>
                  </a:lnTo>
                  <a:lnTo>
                    <a:pt x="1371586" y="7147"/>
                  </a:lnTo>
                  <a:lnTo>
                    <a:pt x="1376878" y="9264"/>
                  </a:lnTo>
                  <a:lnTo>
                    <a:pt x="1382436" y="11911"/>
                  </a:lnTo>
                  <a:lnTo>
                    <a:pt x="1387728" y="14558"/>
                  </a:lnTo>
                  <a:lnTo>
                    <a:pt x="1392492" y="17205"/>
                  </a:lnTo>
                  <a:lnTo>
                    <a:pt x="1397784" y="20646"/>
                  </a:lnTo>
                  <a:lnTo>
                    <a:pt x="1402283" y="24087"/>
                  </a:lnTo>
                  <a:lnTo>
                    <a:pt x="1406782" y="27529"/>
                  </a:lnTo>
                  <a:lnTo>
                    <a:pt x="1411545" y="31234"/>
                  </a:lnTo>
                  <a:lnTo>
                    <a:pt x="1415515" y="35205"/>
                  </a:lnTo>
                  <a:lnTo>
                    <a:pt x="1419749" y="39440"/>
                  </a:lnTo>
                  <a:lnTo>
                    <a:pt x="1423454" y="44205"/>
                  </a:lnTo>
                  <a:lnTo>
                    <a:pt x="1426894" y="48705"/>
                  </a:lnTo>
                  <a:lnTo>
                    <a:pt x="1430334" y="53204"/>
                  </a:lnTo>
                  <a:lnTo>
                    <a:pt x="1433510" y="58234"/>
                  </a:lnTo>
                  <a:lnTo>
                    <a:pt x="1436420" y="63263"/>
                  </a:lnTo>
                  <a:lnTo>
                    <a:pt x="1439067" y="68557"/>
                  </a:lnTo>
                  <a:lnTo>
                    <a:pt x="1441713" y="73586"/>
                  </a:lnTo>
                  <a:lnTo>
                    <a:pt x="1443830" y="79145"/>
                  </a:lnTo>
                  <a:lnTo>
                    <a:pt x="1445683" y="84968"/>
                  </a:lnTo>
                  <a:lnTo>
                    <a:pt x="1447006" y="90792"/>
                  </a:lnTo>
                  <a:lnTo>
                    <a:pt x="1448594" y="96615"/>
                  </a:lnTo>
                  <a:lnTo>
                    <a:pt x="1449652" y="102438"/>
                  </a:lnTo>
                  <a:lnTo>
                    <a:pt x="1450446" y="108527"/>
                  </a:lnTo>
                  <a:lnTo>
                    <a:pt x="1450711" y="114615"/>
                  </a:lnTo>
                  <a:lnTo>
                    <a:pt x="1450975" y="120703"/>
                  </a:lnTo>
                  <a:lnTo>
                    <a:pt x="1450975" y="785892"/>
                  </a:lnTo>
                  <a:lnTo>
                    <a:pt x="1450711" y="792245"/>
                  </a:lnTo>
                  <a:lnTo>
                    <a:pt x="1450446" y="798333"/>
                  </a:lnTo>
                  <a:lnTo>
                    <a:pt x="1449652" y="804421"/>
                  </a:lnTo>
                  <a:lnTo>
                    <a:pt x="1448594" y="810244"/>
                  </a:lnTo>
                  <a:lnTo>
                    <a:pt x="1447006" y="816068"/>
                  </a:lnTo>
                  <a:lnTo>
                    <a:pt x="1445683" y="821891"/>
                  </a:lnTo>
                  <a:lnTo>
                    <a:pt x="1443830" y="827714"/>
                  </a:lnTo>
                  <a:lnTo>
                    <a:pt x="1441713" y="833008"/>
                  </a:lnTo>
                  <a:lnTo>
                    <a:pt x="1439067" y="838302"/>
                  </a:lnTo>
                  <a:lnTo>
                    <a:pt x="1436420" y="843596"/>
                  </a:lnTo>
                  <a:lnTo>
                    <a:pt x="1433510" y="848626"/>
                  </a:lnTo>
                  <a:lnTo>
                    <a:pt x="1430334" y="853655"/>
                  </a:lnTo>
                  <a:lnTo>
                    <a:pt x="1426894" y="858155"/>
                  </a:lnTo>
                  <a:lnTo>
                    <a:pt x="1423454" y="862655"/>
                  </a:lnTo>
                  <a:lnTo>
                    <a:pt x="1419749" y="867419"/>
                  </a:lnTo>
                  <a:lnTo>
                    <a:pt x="1415515" y="871654"/>
                  </a:lnTo>
                  <a:lnTo>
                    <a:pt x="1411545" y="875625"/>
                  </a:lnTo>
                  <a:lnTo>
                    <a:pt x="1406782" y="879331"/>
                  </a:lnTo>
                  <a:lnTo>
                    <a:pt x="1402283" y="883036"/>
                  </a:lnTo>
                  <a:lnTo>
                    <a:pt x="1397784" y="886213"/>
                  </a:lnTo>
                  <a:lnTo>
                    <a:pt x="1392492" y="889389"/>
                  </a:lnTo>
                  <a:lnTo>
                    <a:pt x="1387728" y="892301"/>
                  </a:lnTo>
                  <a:lnTo>
                    <a:pt x="1382436" y="895213"/>
                  </a:lnTo>
                  <a:lnTo>
                    <a:pt x="1376878" y="897595"/>
                  </a:lnTo>
                  <a:lnTo>
                    <a:pt x="1371586" y="899713"/>
                  </a:lnTo>
                  <a:lnTo>
                    <a:pt x="1366028" y="901565"/>
                  </a:lnTo>
                  <a:lnTo>
                    <a:pt x="1360207" y="903418"/>
                  </a:lnTo>
                  <a:lnTo>
                    <a:pt x="1354385" y="904477"/>
                  </a:lnTo>
                  <a:lnTo>
                    <a:pt x="1348298" y="905536"/>
                  </a:lnTo>
                  <a:lnTo>
                    <a:pt x="1342476" y="906330"/>
                  </a:lnTo>
                  <a:lnTo>
                    <a:pt x="1336390" y="907124"/>
                  </a:lnTo>
                  <a:lnTo>
                    <a:pt x="1330039" y="907124"/>
                  </a:lnTo>
                  <a:lnTo>
                    <a:pt x="846557" y="907124"/>
                  </a:lnTo>
                  <a:lnTo>
                    <a:pt x="846557" y="1149059"/>
                  </a:lnTo>
                  <a:lnTo>
                    <a:pt x="906893" y="1149059"/>
                  </a:lnTo>
                  <a:lnTo>
                    <a:pt x="909539" y="1149059"/>
                  </a:lnTo>
                  <a:lnTo>
                    <a:pt x="912715" y="1149588"/>
                  </a:lnTo>
                  <a:lnTo>
                    <a:pt x="916155" y="1150118"/>
                  </a:lnTo>
                  <a:lnTo>
                    <a:pt x="920918" y="1150912"/>
                  </a:lnTo>
                  <a:lnTo>
                    <a:pt x="925946" y="1152235"/>
                  </a:lnTo>
                  <a:lnTo>
                    <a:pt x="931503" y="1154088"/>
                  </a:lnTo>
                  <a:lnTo>
                    <a:pt x="937061" y="1156471"/>
                  </a:lnTo>
                  <a:lnTo>
                    <a:pt x="942883" y="1159912"/>
                  </a:lnTo>
                  <a:lnTo>
                    <a:pt x="945529" y="1161765"/>
                  </a:lnTo>
                  <a:lnTo>
                    <a:pt x="948175" y="1163882"/>
                  </a:lnTo>
                  <a:lnTo>
                    <a:pt x="950821" y="1166265"/>
                  </a:lnTo>
                  <a:lnTo>
                    <a:pt x="953468" y="1168647"/>
                  </a:lnTo>
                  <a:lnTo>
                    <a:pt x="955585" y="1171559"/>
                  </a:lnTo>
                  <a:lnTo>
                    <a:pt x="957967" y="1174470"/>
                  </a:lnTo>
                  <a:lnTo>
                    <a:pt x="959819" y="1177911"/>
                  </a:lnTo>
                  <a:lnTo>
                    <a:pt x="961671" y="1181617"/>
                  </a:lnTo>
                  <a:lnTo>
                    <a:pt x="963524" y="1185588"/>
                  </a:lnTo>
                  <a:lnTo>
                    <a:pt x="964847" y="1189558"/>
                  </a:lnTo>
                  <a:lnTo>
                    <a:pt x="965905" y="1194058"/>
                  </a:lnTo>
                  <a:lnTo>
                    <a:pt x="966699" y="1198823"/>
                  </a:lnTo>
                  <a:lnTo>
                    <a:pt x="967229" y="1204117"/>
                  </a:lnTo>
                  <a:lnTo>
                    <a:pt x="967493" y="1209675"/>
                  </a:lnTo>
                  <a:lnTo>
                    <a:pt x="483482" y="1209675"/>
                  </a:lnTo>
                  <a:lnTo>
                    <a:pt x="484011" y="1206763"/>
                  </a:lnTo>
                  <a:lnTo>
                    <a:pt x="484011" y="1204117"/>
                  </a:lnTo>
                  <a:lnTo>
                    <a:pt x="484541" y="1200146"/>
                  </a:lnTo>
                  <a:lnTo>
                    <a:pt x="485334" y="1195646"/>
                  </a:lnTo>
                  <a:lnTo>
                    <a:pt x="486922" y="1190352"/>
                  </a:lnTo>
                  <a:lnTo>
                    <a:pt x="488775" y="1184793"/>
                  </a:lnTo>
                  <a:lnTo>
                    <a:pt x="491156" y="1179499"/>
                  </a:lnTo>
                  <a:lnTo>
                    <a:pt x="494332" y="1173676"/>
                  </a:lnTo>
                  <a:lnTo>
                    <a:pt x="496449" y="1170764"/>
                  </a:lnTo>
                  <a:lnTo>
                    <a:pt x="498566" y="1168117"/>
                  </a:lnTo>
                  <a:lnTo>
                    <a:pt x="500683" y="1165735"/>
                  </a:lnTo>
                  <a:lnTo>
                    <a:pt x="503329" y="1163353"/>
                  </a:lnTo>
                  <a:lnTo>
                    <a:pt x="506240" y="1160706"/>
                  </a:lnTo>
                  <a:lnTo>
                    <a:pt x="509151" y="1158588"/>
                  </a:lnTo>
                  <a:lnTo>
                    <a:pt x="512592" y="1156471"/>
                  </a:lnTo>
                  <a:lnTo>
                    <a:pt x="516296" y="1154618"/>
                  </a:lnTo>
                  <a:lnTo>
                    <a:pt x="520001" y="1153030"/>
                  </a:lnTo>
                  <a:lnTo>
                    <a:pt x="524235" y="1151706"/>
                  </a:lnTo>
                  <a:lnTo>
                    <a:pt x="528734" y="1150383"/>
                  </a:lnTo>
                  <a:lnTo>
                    <a:pt x="533497" y="1149853"/>
                  </a:lnTo>
                  <a:lnTo>
                    <a:pt x="538525" y="1149059"/>
                  </a:lnTo>
                  <a:lnTo>
                    <a:pt x="544083" y="1149059"/>
                  </a:lnTo>
                  <a:lnTo>
                    <a:pt x="604683" y="1149059"/>
                  </a:lnTo>
                  <a:lnTo>
                    <a:pt x="604683" y="907124"/>
                  </a:lnTo>
                  <a:lnTo>
                    <a:pt x="120672" y="907124"/>
                  </a:lnTo>
                  <a:lnTo>
                    <a:pt x="114585" y="907124"/>
                  </a:lnTo>
                  <a:lnTo>
                    <a:pt x="108499" y="906330"/>
                  </a:lnTo>
                  <a:lnTo>
                    <a:pt x="102412" y="905536"/>
                  </a:lnTo>
                  <a:lnTo>
                    <a:pt x="96590" y="904477"/>
                  </a:lnTo>
                  <a:lnTo>
                    <a:pt x="90769" y="903418"/>
                  </a:lnTo>
                  <a:lnTo>
                    <a:pt x="84947" y="901565"/>
                  </a:lnTo>
                  <a:lnTo>
                    <a:pt x="79389" y="899713"/>
                  </a:lnTo>
                  <a:lnTo>
                    <a:pt x="73832" y="897595"/>
                  </a:lnTo>
                  <a:lnTo>
                    <a:pt x="68539" y="895213"/>
                  </a:lnTo>
                  <a:lnTo>
                    <a:pt x="63511" y="892301"/>
                  </a:lnTo>
                  <a:lnTo>
                    <a:pt x="58219" y="889389"/>
                  </a:lnTo>
                  <a:lnTo>
                    <a:pt x="53455" y="886213"/>
                  </a:lnTo>
                  <a:lnTo>
                    <a:pt x="48427" y="883036"/>
                  </a:lnTo>
                  <a:lnTo>
                    <a:pt x="43929" y="879331"/>
                  </a:lnTo>
                  <a:lnTo>
                    <a:pt x="39695" y="875625"/>
                  </a:lnTo>
                  <a:lnTo>
                    <a:pt x="35461" y="871654"/>
                  </a:lnTo>
                  <a:lnTo>
                    <a:pt x="31491" y="867419"/>
                  </a:lnTo>
                  <a:lnTo>
                    <a:pt x="27786" y="862655"/>
                  </a:lnTo>
                  <a:lnTo>
                    <a:pt x="24081" y="858155"/>
                  </a:lnTo>
                  <a:lnTo>
                    <a:pt x="20641" y="853655"/>
                  </a:lnTo>
                  <a:lnTo>
                    <a:pt x="17466" y="848626"/>
                  </a:lnTo>
                  <a:lnTo>
                    <a:pt x="14555" y="843596"/>
                  </a:lnTo>
                  <a:lnTo>
                    <a:pt x="11908" y="838302"/>
                  </a:lnTo>
                  <a:lnTo>
                    <a:pt x="9527" y="833008"/>
                  </a:lnTo>
                  <a:lnTo>
                    <a:pt x="7410" y="827714"/>
                  </a:lnTo>
                  <a:lnTo>
                    <a:pt x="5557" y="821891"/>
                  </a:lnTo>
                  <a:lnTo>
                    <a:pt x="3705" y="816068"/>
                  </a:lnTo>
                  <a:lnTo>
                    <a:pt x="2382" y="810244"/>
                  </a:lnTo>
                  <a:lnTo>
                    <a:pt x="1323" y="804421"/>
                  </a:lnTo>
                  <a:lnTo>
                    <a:pt x="529" y="798333"/>
                  </a:lnTo>
                  <a:lnTo>
                    <a:pt x="0" y="792245"/>
                  </a:lnTo>
                  <a:lnTo>
                    <a:pt x="0" y="785892"/>
                  </a:lnTo>
                  <a:lnTo>
                    <a:pt x="0" y="120703"/>
                  </a:lnTo>
                  <a:lnTo>
                    <a:pt x="0" y="114615"/>
                  </a:lnTo>
                  <a:lnTo>
                    <a:pt x="529" y="108527"/>
                  </a:lnTo>
                  <a:lnTo>
                    <a:pt x="1323" y="102438"/>
                  </a:lnTo>
                  <a:lnTo>
                    <a:pt x="2382" y="96615"/>
                  </a:lnTo>
                  <a:lnTo>
                    <a:pt x="3705" y="90792"/>
                  </a:lnTo>
                  <a:lnTo>
                    <a:pt x="5557" y="84968"/>
                  </a:lnTo>
                  <a:lnTo>
                    <a:pt x="7410" y="79145"/>
                  </a:lnTo>
                  <a:lnTo>
                    <a:pt x="9527" y="73586"/>
                  </a:lnTo>
                  <a:lnTo>
                    <a:pt x="11908" y="68557"/>
                  </a:lnTo>
                  <a:lnTo>
                    <a:pt x="14555" y="63263"/>
                  </a:lnTo>
                  <a:lnTo>
                    <a:pt x="17466" y="58234"/>
                  </a:lnTo>
                  <a:lnTo>
                    <a:pt x="20641" y="53204"/>
                  </a:lnTo>
                  <a:lnTo>
                    <a:pt x="24081" y="48705"/>
                  </a:lnTo>
                  <a:lnTo>
                    <a:pt x="27786" y="44205"/>
                  </a:lnTo>
                  <a:lnTo>
                    <a:pt x="31491" y="39440"/>
                  </a:lnTo>
                  <a:lnTo>
                    <a:pt x="35461" y="35205"/>
                  </a:lnTo>
                  <a:lnTo>
                    <a:pt x="39695" y="31234"/>
                  </a:lnTo>
                  <a:lnTo>
                    <a:pt x="43929" y="27529"/>
                  </a:lnTo>
                  <a:lnTo>
                    <a:pt x="48427" y="24087"/>
                  </a:lnTo>
                  <a:lnTo>
                    <a:pt x="53455" y="20646"/>
                  </a:lnTo>
                  <a:lnTo>
                    <a:pt x="58219" y="17205"/>
                  </a:lnTo>
                  <a:lnTo>
                    <a:pt x="63511" y="14558"/>
                  </a:lnTo>
                  <a:lnTo>
                    <a:pt x="68539" y="11911"/>
                  </a:lnTo>
                  <a:lnTo>
                    <a:pt x="73832" y="9264"/>
                  </a:lnTo>
                  <a:lnTo>
                    <a:pt x="79389" y="7147"/>
                  </a:lnTo>
                  <a:lnTo>
                    <a:pt x="84947" y="5294"/>
                  </a:lnTo>
                  <a:lnTo>
                    <a:pt x="90769" y="3441"/>
                  </a:lnTo>
                  <a:lnTo>
                    <a:pt x="96590" y="2382"/>
                  </a:lnTo>
                  <a:lnTo>
                    <a:pt x="102412" y="1059"/>
                  </a:lnTo>
                  <a:lnTo>
                    <a:pt x="108499" y="529"/>
                  </a:lnTo>
                  <a:lnTo>
                    <a:pt x="1145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048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844621" y="365125"/>
            <a:ext cx="10515600" cy="1079500"/>
          </a:xfrm>
        </p:spPr>
        <p:txBody>
          <a:bodyPr/>
          <a:lstStyle/>
          <a:p>
            <a:pPr eaLnBrk="1" hangingPunct="1"/>
            <a:r>
              <a:rPr lang="en-US" altLang="zh-CN" dirty="0"/>
              <a:t>Processed data</a:t>
            </a:r>
            <a:endParaRPr lang="zh-CN" altLang="en-US" dirty="0"/>
          </a:p>
        </p:txBody>
      </p:sp>
      <p:sp>
        <p:nvSpPr>
          <p:cNvPr id="13314" name="文本框 6"/>
          <p:cNvSpPr txBox="1">
            <a:spLocks noChangeArrowheads="1"/>
          </p:cNvSpPr>
          <p:nvPr/>
        </p:nvSpPr>
        <p:spPr bwMode="auto">
          <a:xfrm>
            <a:off x="838200" y="1109663"/>
            <a:ext cx="75898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>
                <a:solidFill>
                  <a:srgbClr val="BFBFBF"/>
                </a:solidFill>
              </a:rPr>
              <a:t>HUMANS ARE CREATIVE BEINGS. IF IT IS NOT REAL TEXT, THEY WILL FOCUS ON THE DESIGN.</a:t>
            </a:r>
            <a:endParaRPr lang="zh-CN" altLang="en-US" sz="1400">
              <a:solidFill>
                <a:srgbClr val="BFBFBF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994F675-C172-4A64-90E5-2388EE53D747}"/>
              </a:ext>
            </a:extLst>
          </p:cNvPr>
          <p:cNvGraphicFramePr>
            <a:graphicFrameLocks noGrp="1"/>
          </p:cNvGraphicFramePr>
          <p:nvPr/>
        </p:nvGraphicFramePr>
        <p:xfrm>
          <a:off x="512327" y="1659441"/>
          <a:ext cx="11349870" cy="4626044"/>
        </p:xfrm>
        <a:graphic>
          <a:graphicData uri="http://schemas.openxmlformats.org/drawingml/2006/table">
            <a:tbl>
              <a:tblPr/>
              <a:tblGrid>
                <a:gridCol w="1134987">
                  <a:extLst>
                    <a:ext uri="{9D8B030D-6E8A-4147-A177-3AD203B41FA5}">
                      <a16:colId xmlns:a16="http://schemas.microsoft.com/office/drawing/2014/main" val="2325996090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3259827414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3768333789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489856310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1176964550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4256999074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895771298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3491800038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1252432889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2325117818"/>
                    </a:ext>
                  </a:extLst>
                </a:gridCol>
              </a:tblGrid>
              <a:tr h="759619"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500" b="1" dirty="0">
                          <a:effectLst/>
                        </a:rPr>
                      </a:br>
                      <a:endParaRPr lang="en-US" sz="1500" b="1" dirty="0">
                        <a:effectLst/>
                      </a:endParaRP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500" b="1" dirty="0">
                          <a:effectLst/>
                        </a:rPr>
                      </a:br>
                      <a:r>
                        <a:rPr lang="en-US" sz="1500" b="1" dirty="0">
                          <a:effectLst/>
                        </a:rPr>
                        <a:t>Event time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Product</a:t>
                      </a:r>
                    </a:p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id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Category</a:t>
                      </a:r>
                    </a:p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id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Category</a:t>
                      </a:r>
                    </a:p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code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Brand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Price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User id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User</a:t>
                      </a:r>
                    </a:p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session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Event</a:t>
                      </a:r>
                    </a:p>
                    <a:p>
                      <a:pPr algn="ctr" fontAlgn="ctr"/>
                      <a:r>
                        <a:rPr lang="en-US" sz="1500" b="1" dirty="0">
                          <a:effectLst/>
                        </a:rPr>
                        <a:t>type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3326806"/>
                  </a:ext>
                </a:extLst>
              </a:tr>
              <a:tr h="759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1">
                          <a:effectLst/>
                        </a:rPr>
                        <a:t>0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1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27700714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2053013560086233771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69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281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105.09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514828567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1120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>
                          <a:effectLst/>
                        </a:rPr>
                        <a:t>view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489402"/>
                  </a:ext>
                </a:extLst>
              </a:tr>
              <a:tr h="819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1" dirty="0">
                          <a:effectLst/>
                        </a:rPr>
                        <a:t>1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0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1004767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dirty="0">
                          <a:effectLst/>
                        </a:rPr>
                        <a:t>2053013555631882655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81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398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dirty="0">
                          <a:effectLst/>
                        </a:rPr>
                        <a:t>252.63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512657465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5199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>
                          <a:effectLst/>
                        </a:rPr>
                        <a:t>view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639100"/>
                  </a:ext>
                </a:extLst>
              </a:tr>
              <a:tr h="759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1">
                          <a:effectLst/>
                        </a:rPr>
                        <a:t>2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0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1005212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2053013555631882655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81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398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175.00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571496244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5657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>
                          <a:effectLst/>
                        </a:rPr>
                        <a:t>view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437917"/>
                  </a:ext>
                </a:extLst>
              </a:tr>
              <a:tr h="759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1">
                          <a:effectLst/>
                        </a:rPr>
                        <a:t>3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3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1005158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2053013555631882655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81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dirty="0">
                          <a:effectLst/>
                        </a:rPr>
                        <a:t>488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282.63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573260837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4163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>
                          <a:effectLst/>
                        </a:rPr>
                        <a:t>view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995950"/>
                  </a:ext>
                </a:extLst>
              </a:tr>
              <a:tr h="759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1">
                          <a:effectLst/>
                        </a:rPr>
                        <a:t>4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3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5100738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2053013553341792533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80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398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154.16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514605532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>
                          <a:effectLst/>
                        </a:rPr>
                        <a:t>3282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dirty="0">
                          <a:effectLst/>
                        </a:rPr>
                        <a:t>view</a:t>
                      </a:r>
                    </a:p>
                  </a:txBody>
                  <a:tcPr marL="75962" marR="75962" marT="37981" marB="3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734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6501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844621" y="365125"/>
            <a:ext cx="10515600" cy="1079500"/>
          </a:xfrm>
        </p:spPr>
        <p:txBody>
          <a:bodyPr/>
          <a:lstStyle/>
          <a:p>
            <a:pPr eaLnBrk="1" hangingPunct="1"/>
            <a:r>
              <a:rPr lang="en-US" altLang="zh-CN" dirty="0"/>
              <a:t>Processed data</a:t>
            </a:r>
            <a:endParaRPr lang="zh-CN" altLang="en-US" dirty="0"/>
          </a:p>
        </p:txBody>
      </p:sp>
      <p:sp>
        <p:nvSpPr>
          <p:cNvPr id="13314" name="文本框 6"/>
          <p:cNvSpPr txBox="1">
            <a:spLocks noChangeArrowheads="1"/>
          </p:cNvSpPr>
          <p:nvPr/>
        </p:nvSpPr>
        <p:spPr bwMode="auto">
          <a:xfrm>
            <a:off x="838200" y="1109663"/>
            <a:ext cx="75898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>
                <a:solidFill>
                  <a:srgbClr val="BFBFBF"/>
                </a:solidFill>
              </a:rPr>
              <a:t>HUMANS ARE CREATIVE BEINGS. IF IT IS NOT REAL TEXT, THEY WILL FOCUS ON THE DESIGN.</a:t>
            </a:r>
            <a:endParaRPr lang="zh-CN" altLang="en-US" sz="1400">
              <a:solidFill>
                <a:srgbClr val="BFBFB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D57000-7A85-4885-82F5-85A11B836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9" y="1538893"/>
            <a:ext cx="11670384" cy="81511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C86BAE1-0A76-48A5-9E5B-31371B028CD0}"/>
              </a:ext>
            </a:extLst>
          </p:cNvPr>
          <p:cNvGrpSpPr/>
          <p:nvPr/>
        </p:nvGrpSpPr>
        <p:grpSpPr>
          <a:xfrm>
            <a:off x="2665064" y="2786733"/>
            <a:ext cx="2262187" cy="3123545"/>
            <a:chOff x="7040701" y="2805786"/>
            <a:chExt cx="2262187" cy="3123545"/>
          </a:xfrm>
        </p:grpSpPr>
        <p:graphicFrame>
          <p:nvGraphicFramePr>
            <p:cNvPr id="9" name="图表 7">
              <a:extLst>
                <a:ext uri="{FF2B5EF4-FFF2-40B4-BE49-F238E27FC236}">
                  <a16:creationId xmlns:a16="http://schemas.microsoft.com/office/drawing/2014/main" id="{8A72EBB7-CB3B-4A78-B67B-D5A20BA35DC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040701" y="2805786"/>
            <a:ext cx="2262187" cy="226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r:id="rId4" imgW="2267909" imgH="2267909" progId="Excel.Chart.8">
                    <p:embed/>
                  </p:oleObj>
                </mc:Choice>
                <mc:Fallback>
                  <p:oleObj r:id="rId4" imgW="2267909" imgH="2267909" progId="Excel.Chart.8">
                    <p:embed/>
                    <p:pic>
                      <p:nvPicPr>
                        <p:cNvPr id="9" name="图表 7">
                          <a:extLst>
                            <a:ext uri="{FF2B5EF4-FFF2-40B4-BE49-F238E27FC236}">
                              <a16:creationId xmlns:a16="http://schemas.microsoft.com/office/drawing/2014/main" id="{8A72EBB7-CB3B-4A78-B67B-D5A20BA35DC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0701" y="2805786"/>
                          <a:ext cx="2262187" cy="2260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11">
              <a:extLst>
                <a:ext uri="{FF2B5EF4-FFF2-40B4-BE49-F238E27FC236}">
                  <a16:creationId xmlns:a16="http://schemas.microsoft.com/office/drawing/2014/main" id="{3E1C1FB3-0982-4738-A1D2-F64FC80801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2085" y="3534448"/>
              <a:ext cx="1107996" cy="78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spcAft>
                  <a:spcPts val="800"/>
                </a:spcAft>
              </a:pPr>
              <a:r>
                <a:rPr lang="en-US" altLang="zh-CN" sz="4000" dirty="0">
                  <a:solidFill>
                    <a:schemeClr val="accent2"/>
                  </a:solidFill>
                  <a:latin typeface="Segoe UI Light" panose="020B0502040204020203" pitchFamily="34" charset="0"/>
                </a:rPr>
                <a:t>70%</a:t>
              </a:r>
              <a:endParaRPr lang="zh-CN" altLang="en-US" sz="4000" dirty="0">
                <a:solidFill>
                  <a:schemeClr val="accent2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1" name="椭圆 17">
              <a:extLst>
                <a:ext uri="{FF2B5EF4-FFF2-40B4-BE49-F238E27FC236}">
                  <a16:creationId xmlns:a16="http://schemas.microsoft.com/office/drawing/2014/main" id="{BFF563AA-9118-4587-A233-BEA998EE93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13826" y="4490123"/>
              <a:ext cx="539750" cy="5397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12" name="直接连接符 20">
              <a:extLst>
                <a:ext uri="{FF2B5EF4-FFF2-40B4-BE49-F238E27FC236}">
                  <a16:creationId xmlns:a16="http://schemas.microsoft.com/office/drawing/2014/main" id="{EB2B4379-60DD-4705-AE08-80CE76CB35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83701" y="5023523"/>
              <a:ext cx="0" cy="36036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文本框 24">
              <a:extLst>
                <a:ext uri="{FF2B5EF4-FFF2-40B4-BE49-F238E27FC236}">
                  <a16:creationId xmlns:a16="http://schemas.microsoft.com/office/drawing/2014/main" id="{543674BE-0B78-48CE-AE13-33B4C83B1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2870" y="5406111"/>
              <a:ext cx="200009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rgbClr val="595959"/>
                  </a:solidFill>
                </a:rPr>
                <a:t>Training set</a:t>
              </a:r>
              <a:endParaRPr lang="zh-CN" altLang="en-US" sz="2800" dirty="0">
                <a:solidFill>
                  <a:srgbClr val="595959"/>
                </a:solidFill>
              </a:endParaRPr>
            </a:p>
          </p:txBody>
        </p:sp>
        <p:sp>
          <p:nvSpPr>
            <p:cNvPr id="14" name="KSO_Shape">
              <a:extLst>
                <a:ext uri="{FF2B5EF4-FFF2-40B4-BE49-F238E27FC236}">
                  <a16:creationId xmlns:a16="http://schemas.microsoft.com/office/drawing/2014/main" id="{339C42AA-BED7-4A37-AC5B-18346AF06B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02726" y="4604423"/>
              <a:ext cx="360362" cy="300038"/>
            </a:xfrm>
            <a:custGeom>
              <a:avLst/>
              <a:gdLst>
                <a:gd name="T0" fmla="*/ 180975 w 1450975"/>
                <a:gd name="T1" fmla="*/ 725487 h 1209675"/>
                <a:gd name="T2" fmla="*/ 1330039 w 1450975"/>
                <a:gd name="T3" fmla="*/ 785892 h 1209675"/>
                <a:gd name="T4" fmla="*/ 120672 w 1450975"/>
                <a:gd name="T5" fmla="*/ 0 h 1209675"/>
                <a:gd name="T6" fmla="*/ 1348298 w 1450975"/>
                <a:gd name="T7" fmla="*/ 1059 h 1209675"/>
                <a:gd name="T8" fmla="*/ 1371586 w 1450975"/>
                <a:gd name="T9" fmla="*/ 7147 h 1209675"/>
                <a:gd name="T10" fmla="*/ 1392492 w 1450975"/>
                <a:gd name="T11" fmla="*/ 17205 h 1209675"/>
                <a:gd name="T12" fmla="*/ 1411545 w 1450975"/>
                <a:gd name="T13" fmla="*/ 31234 h 1209675"/>
                <a:gd name="T14" fmla="*/ 1426894 w 1450975"/>
                <a:gd name="T15" fmla="*/ 48705 h 1209675"/>
                <a:gd name="T16" fmla="*/ 1439067 w 1450975"/>
                <a:gd name="T17" fmla="*/ 68557 h 1209675"/>
                <a:gd name="T18" fmla="*/ 1447006 w 1450975"/>
                <a:gd name="T19" fmla="*/ 90792 h 1209675"/>
                <a:gd name="T20" fmla="*/ 1450711 w 1450975"/>
                <a:gd name="T21" fmla="*/ 114615 h 1209675"/>
                <a:gd name="T22" fmla="*/ 1450446 w 1450975"/>
                <a:gd name="T23" fmla="*/ 798333 h 1209675"/>
                <a:gd name="T24" fmla="*/ 1445683 w 1450975"/>
                <a:gd name="T25" fmla="*/ 821891 h 1209675"/>
                <a:gd name="T26" fmla="*/ 1436420 w 1450975"/>
                <a:gd name="T27" fmla="*/ 843596 h 1209675"/>
                <a:gd name="T28" fmla="*/ 1423454 w 1450975"/>
                <a:gd name="T29" fmla="*/ 862655 h 1209675"/>
                <a:gd name="T30" fmla="*/ 1406782 w 1450975"/>
                <a:gd name="T31" fmla="*/ 879331 h 1209675"/>
                <a:gd name="T32" fmla="*/ 1387728 w 1450975"/>
                <a:gd name="T33" fmla="*/ 892301 h 1209675"/>
                <a:gd name="T34" fmla="*/ 1366028 w 1450975"/>
                <a:gd name="T35" fmla="*/ 901565 h 1209675"/>
                <a:gd name="T36" fmla="*/ 1342476 w 1450975"/>
                <a:gd name="T37" fmla="*/ 906330 h 1209675"/>
                <a:gd name="T38" fmla="*/ 846557 w 1450975"/>
                <a:gd name="T39" fmla="*/ 1149059 h 1209675"/>
                <a:gd name="T40" fmla="*/ 916155 w 1450975"/>
                <a:gd name="T41" fmla="*/ 1150118 h 1209675"/>
                <a:gd name="T42" fmla="*/ 937061 w 1450975"/>
                <a:gd name="T43" fmla="*/ 1156471 h 1209675"/>
                <a:gd name="T44" fmla="*/ 950821 w 1450975"/>
                <a:gd name="T45" fmla="*/ 1166265 h 1209675"/>
                <a:gd name="T46" fmla="*/ 959819 w 1450975"/>
                <a:gd name="T47" fmla="*/ 1177911 h 1209675"/>
                <a:gd name="T48" fmla="*/ 965905 w 1450975"/>
                <a:gd name="T49" fmla="*/ 1194058 h 1209675"/>
                <a:gd name="T50" fmla="*/ 483482 w 1450975"/>
                <a:gd name="T51" fmla="*/ 1209675 h 1209675"/>
                <a:gd name="T52" fmla="*/ 485334 w 1450975"/>
                <a:gd name="T53" fmla="*/ 1195646 h 1209675"/>
                <a:gd name="T54" fmla="*/ 494332 w 1450975"/>
                <a:gd name="T55" fmla="*/ 1173676 h 1209675"/>
                <a:gd name="T56" fmla="*/ 503329 w 1450975"/>
                <a:gd name="T57" fmla="*/ 1163353 h 1209675"/>
                <a:gd name="T58" fmla="*/ 516296 w 1450975"/>
                <a:gd name="T59" fmla="*/ 1154618 h 1209675"/>
                <a:gd name="T60" fmla="*/ 533497 w 1450975"/>
                <a:gd name="T61" fmla="*/ 1149853 h 1209675"/>
                <a:gd name="T62" fmla="*/ 604683 w 1450975"/>
                <a:gd name="T63" fmla="*/ 907124 h 1209675"/>
                <a:gd name="T64" fmla="*/ 102412 w 1450975"/>
                <a:gd name="T65" fmla="*/ 905536 h 1209675"/>
                <a:gd name="T66" fmla="*/ 79389 w 1450975"/>
                <a:gd name="T67" fmla="*/ 899713 h 1209675"/>
                <a:gd name="T68" fmla="*/ 58219 w 1450975"/>
                <a:gd name="T69" fmla="*/ 889389 h 1209675"/>
                <a:gd name="T70" fmla="*/ 39695 w 1450975"/>
                <a:gd name="T71" fmla="*/ 875625 h 1209675"/>
                <a:gd name="T72" fmla="*/ 24081 w 1450975"/>
                <a:gd name="T73" fmla="*/ 858155 h 1209675"/>
                <a:gd name="T74" fmla="*/ 11908 w 1450975"/>
                <a:gd name="T75" fmla="*/ 838302 h 1209675"/>
                <a:gd name="T76" fmla="*/ 3705 w 1450975"/>
                <a:gd name="T77" fmla="*/ 816068 h 1209675"/>
                <a:gd name="T78" fmla="*/ 0 w 1450975"/>
                <a:gd name="T79" fmla="*/ 792245 h 1209675"/>
                <a:gd name="T80" fmla="*/ 529 w 1450975"/>
                <a:gd name="T81" fmla="*/ 108527 h 1209675"/>
                <a:gd name="T82" fmla="*/ 5557 w 1450975"/>
                <a:gd name="T83" fmla="*/ 84968 h 1209675"/>
                <a:gd name="T84" fmla="*/ 14555 w 1450975"/>
                <a:gd name="T85" fmla="*/ 63263 h 1209675"/>
                <a:gd name="T86" fmla="*/ 27786 w 1450975"/>
                <a:gd name="T87" fmla="*/ 44205 h 1209675"/>
                <a:gd name="T88" fmla="*/ 43929 w 1450975"/>
                <a:gd name="T89" fmla="*/ 27529 h 1209675"/>
                <a:gd name="T90" fmla="*/ 63511 w 1450975"/>
                <a:gd name="T91" fmla="*/ 14558 h 1209675"/>
                <a:gd name="T92" fmla="*/ 84947 w 1450975"/>
                <a:gd name="T93" fmla="*/ 5294 h 1209675"/>
                <a:gd name="T94" fmla="*/ 108499 w 1450975"/>
                <a:gd name="T95" fmla="*/ 529 h 1209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50975" h="1209675">
                  <a:moveTo>
                    <a:pt x="180975" y="182562"/>
                  </a:moveTo>
                  <a:lnTo>
                    <a:pt x="1270000" y="182562"/>
                  </a:lnTo>
                  <a:lnTo>
                    <a:pt x="1270000" y="725487"/>
                  </a:lnTo>
                  <a:lnTo>
                    <a:pt x="180975" y="725487"/>
                  </a:lnTo>
                  <a:lnTo>
                    <a:pt x="180975" y="182562"/>
                  </a:lnTo>
                  <a:close/>
                  <a:moveTo>
                    <a:pt x="120672" y="120703"/>
                  </a:moveTo>
                  <a:lnTo>
                    <a:pt x="120672" y="785892"/>
                  </a:lnTo>
                  <a:lnTo>
                    <a:pt x="1330039" y="785892"/>
                  </a:lnTo>
                  <a:lnTo>
                    <a:pt x="1330039" y="120703"/>
                  </a:lnTo>
                  <a:lnTo>
                    <a:pt x="120672" y="120703"/>
                  </a:lnTo>
                  <a:close/>
                  <a:moveTo>
                    <a:pt x="114585" y="0"/>
                  </a:moveTo>
                  <a:lnTo>
                    <a:pt x="120672" y="0"/>
                  </a:lnTo>
                  <a:lnTo>
                    <a:pt x="1330039" y="0"/>
                  </a:lnTo>
                  <a:lnTo>
                    <a:pt x="1336390" y="0"/>
                  </a:lnTo>
                  <a:lnTo>
                    <a:pt x="1342476" y="529"/>
                  </a:lnTo>
                  <a:lnTo>
                    <a:pt x="1348298" y="1059"/>
                  </a:lnTo>
                  <a:lnTo>
                    <a:pt x="1354385" y="2382"/>
                  </a:lnTo>
                  <a:lnTo>
                    <a:pt x="1360207" y="3441"/>
                  </a:lnTo>
                  <a:lnTo>
                    <a:pt x="1366028" y="5294"/>
                  </a:lnTo>
                  <a:lnTo>
                    <a:pt x="1371586" y="7147"/>
                  </a:lnTo>
                  <a:lnTo>
                    <a:pt x="1376878" y="9264"/>
                  </a:lnTo>
                  <a:lnTo>
                    <a:pt x="1382436" y="11911"/>
                  </a:lnTo>
                  <a:lnTo>
                    <a:pt x="1387728" y="14558"/>
                  </a:lnTo>
                  <a:lnTo>
                    <a:pt x="1392492" y="17205"/>
                  </a:lnTo>
                  <a:lnTo>
                    <a:pt x="1397784" y="20646"/>
                  </a:lnTo>
                  <a:lnTo>
                    <a:pt x="1402283" y="24087"/>
                  </a:lnTo>
                  <a:lnTo>
                    <a:pt x="1406782" y="27529"/>
                  </a:lnTo>
                  <a:lnTo>
                    <a:pt x="1411545" y="31234"/>
                  </a:lnTo>
                  <a:lnTo>
                    <a:pt x="1415515" y="35205"/>
                  </a:lnTo>
                  <a:lnTo>
                    <a:pt x="1419749" y="39440"/>
                  </a:lnTo>
                  <a:lnTo>
                    <a:pt x="1423454" y="44205"/>
                  </a:lnTo>
                  <a:lnTo>
                    <a:pt x="1426894" y="48705"/>
                  </a:lnTo>
                  <a:lnTo>
                    <a:pt x="1430334" y="53204"/>
                  </a:lnTo>
                  <a:lnTo>
                    <a:pt x="1433510" y="58234"/>
                  </a:lnTo>
                  <a:lnTo>
                    <a:pt x="1436420" y="63263"/>
                  </a:lnTo>
                  <a:lnTo>
                    <a:pt x="1439067" y="68557"/>
                  </a:lnTo>
                  <a:lnTo>
                    <a:pt x="1441713" y="73586"/>
                  </a:lnTo>
                  <a:lnTo>
                    <a:pt x="1443830" y="79145"/>
                  </a:lnTo>
                  <a:lnTo>
                    <a:pt x="1445683" y="84968"/>
                  </a:lnTo>
                  <a:lnTo>
                    <a:pt x="1447006" y="90792"/>
                  </a:lnTo>
                  <a:lnTo>
                    <a:pt x="1448594" y="96615"/>
                  </a:lnTo>
                  <a:lnTo>
                    <a:pt x="1449652" y="102438"/>
                  </a:lnTo>
                  <a:lnTo>
                    <a:pt x="1450446" y="108527"/>
                  </a:lnTo>
                  <a:lnTo>
                    <a:pt x="1450711" y="114615"/>
                  </a:lnTo>
                  <a:lnTo>
                    <a:pt x="1450975" y="120703"/>
                  </a:lnTo>
                  <a:lnTo>
                    <a:pt x="1450975" y="785892"/>
                  </a:lnTo>
                  <a:lnTo>
                    <a:pt x="1450711" y="792245"/>
                  </a:lnTo>
                  <a:lnTo>
                    <a:pt x="1450446" y="798333"/>
                  </a:lnTo>
                  <a:lnTo>
                    <a:pt x="1449652" y="804421"/>
                  </a:lnTo>
                  <a:lnTo>
                    <a:pt x="1448594" y="810244"/>
                  </a:lnTo>
                  <a:lnTo>
                    <a:pt x="1447006" y="816068"/>
                  </a:lnTo>
                  <a:lnTo>
                    <a:pt x="1445683" y="821891"/>
                  </a:lnTo>
                  <a:lnTo>
                    <a:pt x="1443830" y="827714"/>
                  </a:lnTo>
                  <a:lnTo>
                    <a:pt x="1441713" y="833008"/>
                  </a:lnTo>
                  <a:lnTo>
                    <a:pt x="1439067" y="838302"/>
                  </a:lnTo>
                  <a:lnTo>
                    <a:pt x="1436420" y="843596"/>
                  </a:lnTo>
                  <a:lnTo>
                    <a:pt x="1433510" y="848626"/>
                  </a:lnTo>
                  <a:lnTo>
                    <a:pt x="1430334" y="853655"/>
                  </a:lnTo>
                  <a:lnTo>
                    <a:pt x="1426894" y="858155"/>
                  </a:lnTo>
                  <a:lnTo>
                    <a:pt x="1423454" y="862655"/>
                  </a:lnTo>
                  <a:lnTo>
                    <a:pt x="1419749" y="867419"/>
                  </a:lnTo>
                  <a:lnTo>
                    <a:pt x="1415515" y="871654"/>
                  </a:lnTo>
                  <a:lnTo>
                    <a:pt x="1411545" y="875625"/>
                  </a:lnTo>
                  <a:lnTo>
                    <a:pt x="1406782" y="879331"/>
                  </a:lnTo>
                  <a:lnTo>
                    <a:pt x="1402283" y="883036"/>
                  </a:lnTo>
                  <a:lnTo>
                    <a:pt x="1397784" y="886213"/>
                  </a:lnTo>
                  <a:lnTo>
                    <a:pt x="1392492" y="889389"/>
                  </a:lnTo>
                  <a:lnTo>
                    <a:pt x="1387728" y="892301"/>
                  </a:lnTo>
                  <a:lnTo>
                    <a:pt x="1382436" y="895213"/>
                  </a:lnTo>
                  <a:lnTo>
                    <a:pt x="1376878" y="897595"/>
                  </a:lnTo>
                  <a:lnTo>
                    <a:pt x="1371586" y="899713"/>
                  </a:lnTo>
                  <a:lnTo>
                    <a:pt x="1366028" y="901565"/>
                  </a:lnTo>
                  <a:lnTo>
                    <a:pt x="1360207" y="903418"/>
                  </a:lnTo>
                  <a:lnTo>
                    <a:pt x="1354385" y="904477"/>
                  </a:lnTo>
                  <a:lnTo>
                    <a:pt x="1348298" y="905536"/>
                  </a:lnTo>
                  <a:lnTo>
                    <a:pt x="1342476" y="906330"/>
                  </a:lnTo>
                  <a:lnTo>
                    <a:pt x="1336390" y="907124"/>
                  </a:lnTo>
                  <a:lnTo>
                    <a:pt x="1330039" y="907124"/>
                  </a:lnTo>
                  <a:lnTo>
                    <a:pt x="846557" y="907124"/>
                  </a:lnTo>
                  <a:lnTo>
                    <a:pt x="846557" y="1149059"/>
                  </a:lnTo>
                  <a:lnTo>
                    <a:pt x="906893" y="1149059"/>
                  </a:lnTo>
                  <a:lnTo>
                    <a:pt x="909539" y="1149059"/>
                  </a:lnTo>
                  <a:lnTo>
                    <a:pt x="912715" y="1149588"/>
                  </a:lnTo>
                  <a:lnTo>
                    <a:pt x="916155" y="1150118"/>
                  </a:lnTo>
                  <a:lnTo>
                    <a:pt x="920918" y="1150912"/>
                  </a:lnTo>
                  <a:lnTo>
                    <a:pt x="925946" y="1152235"/>
                  </a:lnTo>
                  <a:lnTo>
                    <a:pt x="931503" y="1154088"/>
                  </a:lnTo>
                  <a:lnTo>
                    <a:pt x="937061" y="1156471"/>
                  </a:lnTo>
                  <a:lnTo>
                    <a:pt x="942883" y="1159912"/>
                  </a:lnTo>
                  <a:lnTo>
                    <a:pt x="945529" y="1161765"/>
                  </a:lnTo>
                  <a:lnTo>
                    <a:pt x="948175" y="1163882"/>
                  </a:lnTo>
                  <a:lnTo>
                    <a:pt x="950821" y="1166265"/>
                  </a:lnTo>
                  <a:lnTo>
                    <a:pt x="953468" y="1168647"/>
                  </a:lnTo>
                  <a:lnTo>
                    <a:pt x="955585" y="1171559"/>
                  </a:lnTo>
                  <a:lnTo>
                    <a:pt x="957967" y="1174470"/>
                  </a:lnTo>
                  <a:lnTo>
                    <a:pt x="959819" y="1177911"/>
                  </a:lnTo>
                  <a:lnTo>
                    <a:pt x="961671" y="1181617"/>
                  </a:lnTo>
                  <a:lnTo>
                    <a:pt x="963524" y="1185588"/>
                  </a:lnTo>
                  <a:lnTo>
                    <a:pt x="964847" y="1189558"/>
                  </a:lnTo>
                  <a:lnTo>
                    <a:pt x="965905" y="1194058"/>
                  </a:lnTo>
                  <a:lnTo>
                    <a:pt x="966699" y="1198823"/>
                  </a:lnTo>
                  <a:lnTo>
                    <a:pt x="967229" y="1204117"/>
                  </a:lnTo>
                  <a:lnTo>
                    <a:pt x="967493" y="1209675"/>
                  </a:lnTo>
                  <a:lnTo>
                    <a:pt x="483482" y="1209675"/>
                  </a:lnTo>
                  <a:lnTo>
                    <a:pt x="484011" y="1206763"/>
                  </a:lnTo>
                  <a:lnTo>
                    <a:pt x="484011" y="1204117"/>
                  </a:lnTo>
                  <a:lnTo>
                    <a:pt x="484541" y="1200146"/>
                  </a:lnTo>
                  <a:lnTo>
                    <a:pt x="485334" y="1195646"/>
                  </a:lnTo>
                  <a:lnTo>
                    <a:pt x="486922" y="1190352"/>
                  </a:lnTo>
                  <a:lnTo>
                    <a:pt x="488775" y="1184793"/>
                  </a:lnTo>
                  <a:lnTo>
                    <a:pt x="491156" y="1179499"/>
                  </a:lnTo>
                  <a:lnTo>
                    <a:pt x="494332" y="1173676"/>
                  </a:lnTo>
                  <a:lnTo>
                    <a:pt x="496449" y="1170764"/>
                  </a:lnTo>
                  <a:lnTo>
                    <a:pt x="498566" y="1168117"/>
                  </a:lnTo>
                  <a:lnTo>
                    <a:pt x="500683" y="1165735"/>
                  </a:lnTo>
                  <a:lnTo>
                    <a:pt x="503329" y="1163353"/>
                  </a:lnTo>
                  <a:lnTo>
                    <a:pt x="506240" y="1160706"/>
                  </a:lnTo>
                  <a:lnTo>
                    <a:pt x="509151" y="1158588"/>
                  </a:lnTo>
                  <a:lnTo>
                    <a:pt x="512592" y="1156471"/>
                  </a:lnTo>
                  <a:lnTo>
                    <a:pt x="516296" y="1154618"/>
                  </a:lnTo>
                  <a:lnTo>
                    <a:pt x="520001" y="1153030"/>
                  </a:lnTo>
                  <a:lnTo>
                    <a:pt x="524235" y="1151706"/>
                  </a:lnTo>
                  <a:lnTo>
                    <a:pt x="528734" y="1150383"/>
                  </a:lnTo>
                  <a:lnTo>
                    <a:pt x="533497" y="1149853"/>
                  </a:lnTo>
                  <a:lnTo>
                    <a:pt x="538525" y="1149059"/>
                  </a:lnTo>
                  <a:lnTo>
                    <a:pt x="544083" y="1149059"/>
                  </a:lnTo>
                  <a:lnTo>
                    <a:pt x="604683" y="1149059"/>
                  </a:lnTo>
                  <a:lnTo>
                    <a:pt x="604683" y="907124"/>
                  </a:lnTo>
                  <a:lnTo>
                    <a:pt x="120672" y="907124"/>
                  </a:lnTo>
                  <a:lnTo>
                    <a:pt x="114585" y="907124"/>
                  </a:lnTo>
                  <a:lnTo>
                    <a:pt x="108499" y="906330"/>
                  </a:lnTo>
                  <a:lnTo>
                    <a:pt x="102412" y="905536"/>
                  </a:lnTo>
                  <a:lnTo>
                    <a:pt x="96590" y="904477"/>
                  </a:lnTo>
                  <a:lnTo>
                    <a:pt x="90769" y="903418"/>
                  </a:lnTo>
                  <a:lnTo>
                    <a:pt x="84947" y="901565"/>
                  </a:lnTo>
                  <a:lnTo>
                    <a:pt x="79389" y="899713"/>
                  </a:lnTo>
                  <a:lnTo>
                    <a:pt x="73832" y="897595"/>
                  </a:lnTo>
                  <a:lnTo>
                    <a:pt x="68539" y="895213"/>
                  </a:lnTo>
                  <a:lnTo>
                    <a:pt x="63511" y="892301"/>
                  </a:lnTo>
                  <a:lnTo>
                    <a:pt x="58219" y="889389"/>
                  </a:lnTo>
                  <a:lnTo>
                    <a:pt x="53455" y="886213"/>
                  </a:lnTo>
                  <a:lnTo>
                    <a:pt x="48427" y="883036"/>
                  </a:lnTo>
                  <a:lnTo>
                    <a:pt x="43929" y="879331"/>
                  </a:lnTo>
                  <a:lnTo>
                    <a:pt x="39695" y="875625"/>
                  </a:lnTo>
                  <a:lnTo>
                    <a:pt x="35461" y="871654"/>
                  </a:lnTo>
                  <a:lnTo>
                    <a:pt x="31491" y="867419"/>
                  </a:lnTo>
                  <a:lnTo>
                    <a:pt x="27786" y="862655"/>
                  </a:lnTo>
                  <a:lnTo>
                    <a:pt x="24081" y="858155"/>
                  </a:lnTo>
                  <a:lnTo>
                    <a:pt x="20641" y="853655"/>
                  </a:lnTo>
                  <a:lnTo>
                    <a:pt x="17466" y="848626"/>
                  </a:lnTo>
                  <a:lnTo>
                    <a:pt x="14555" y="843596"/>
                  </a:lnTo>
                  <a:lnTo>
                    <a:pt x="11908" y="838302"/>
                  </a:lnTo>
                  <a:lnTo>
                    <a:pt x="9527" y="833008"/>
                  </a:lnTo>
                  <a:lnTo>
                    <a:pt x="7410" y="827714"/>
                  </a:lnTo>
                  <a:lnTo>
                    <a:pt x="5557" y="821891"/>
                  </a:lnTo>
                  <a:lnTo>
                    <a:pt x="3705" y="816068"/>
                  </a:lnTo>
                  <a:lnTo>
                    <a:pt x="2382" y="810244"/>
                  </a:lnTo>
                  <a:lnTo>
                    <a:pt x="1323" y="804421"/>
                  </a:lnTo>
                  <a:lnTo>
                    <a:pt x="529" y="798333"/>
                  </a:lnTo>
                  <a:lnTo>
                    <a:pt x="0" y="792245"/>
                  </a:lnTo>
                  <a:lnTo>
                    <a:pt x="0" y="785892"/>
                  </a:lnTo>
                  <a:lnTo>
                    <a:pt x="0" y="120703"/>
                  </a:lnTo>
                  <a:lnTo>
                    <a:pt x="0" y="114615"/>
                  </a:lnTo>
                  <a:lnTo>
                    <a:pt x="529" y="108527"/>
                  </a:lnTo>
                  <a:lnTo>
                    <a:pt x="1323" y="102438"/>
                  </a:lnTo>
                  <a:lnTo>
                    <a:pt x="2382" y="96615"/>
                  </a:lnTo>
                  <a:lnTo>
                    <a:pt x="3705" y="90792"/>
                  </a:lnTo>
                  <a:lnTo>
                    <a:pt x="5557" y="84968"/>
                  </a:lnTo>
                  <a:lnTo>
                    <a:pt x="7410" y="79145"/>
                  </a:lnTo>
                  <a:lnTo>
                    <a:pt x="9527" y="73586"/>
                  </a:lnTo>
                  <a:lnTo>
                    <a:pt x="11908" y="68557"/>
                  </a:lnTo>
                  <a:lnTo>
                    <a:pt x="14555" y="63263"/>
                  </a:lnTo>
                  <a:lnTo>
                    <a:pt x="17466" y="58234"/>
                  </a:lnTo>
                  <a:lnTo>
                    <a:pt x="20641" y="53204"/>
                  </a:lnTo>
                  <a:lnTo>
                    <a:pt x="24081" y="48705"/>
                  </a:lnTo>
                  <a:lnTo>
                    <a:pt x="27786" y="44205"/>
                  </a:lnTo>
                  <a:lnTo>
                    <a:pt x="31491" y="39440"/>
                  </a:lnTo>
                  <a:lnTo>
                    <a:pt x="35461" y="35205"/>
                  </a:lnTo>
                  <a:lnTo>
                    <a:pt x="39695" y="31234"/>
                  </a:lnTo>
                  <a:lnTo>
                    <a:pt x="43929" y="27529"/>
                  </a:lnTo>
                  <a:lnTo>
                    <a:pt x="48427" y="24087"/>
                  </a:lnTo>
                  <a:lnTo>
                    <a:pt x="53455" y="20646"/>
                  </a:lnTo>
                  <a:lnTo>
                    <a:pt x="58219" y="17205"/>
                  </a:lnTo>
                  <a:lnTo>
                    <a:pt x="63511" y="14558"/>
                  </a:lnTo>
                  <a:lnTo>
                    <a:pt x="68539" y="11911"/>
                  </a:lnTo>
                  <a:lnTo>
                    <a:pt x="73832" y="9264"/>
                  </a:lnTo>
                  <a:lnTo>
                    <a:pt x="79389" y="7147"/>
                  </a:lnTo>
                  <a:lnTo>
                    <a:pt x="84947" y="5294"/>
                  </a:lnTo>
                  <a:lnTo>
                    <a:pt x="90769" y="3441"/>
                  </a:lnTo>
                  <a:lnTo>
                    <a:pt x="96590" y="2382"/>
                  </a:lnTo>
                  <a:lnTo>
                    <a:pt x="102412" y="1059"/>
                  </a:lnTo>
                  <a:lnTo>
                    <a:pt x="108499" y="529"/>
                  </a:lnTo>
                  <a:lnTo>
                    <a:pt x="1145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0E454B3-E750-4F64-966E-71FEF34807E7}"/>
              </a:ext>
            </a:extLst>
          </p:cNvPr>
          <p:cNvGrpSpPr/>
          <p:nvPr/>
        </p:nvGrpSpPr>
        <p:grpSpPr>
          <a:xfrm>
            <a:off x="6395127" y="2786733"/>
            <a:ext cx="2262187" cy="3123545"/>
            <a:chOff x="7040701" y="2805786"/>
            <a:chExt cx="2262187" cy="3123545"/>
          </a:xfrm>
        </p:grpSpPr>
        <p:graphicFrame>
          <p:nvGraphicFramePr>
            <p:cNvPr id="16" name="图表 7">
              <a:extLst>
                <a:ext uri="{FF2B5EF4-FFF2-40B4-BE49-F238E27FC236}">
                  <a16:creationId xmlns:a16="http://schemas.microsoft.com/office/drawing/2014/main" id="{708CF343-8E4B-4DD0-A8A0-742217656CF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040701" y="2805786"/>
            <a:ext cx="2262187" cy="226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r:id="rId4" imgW="2267909" imgH="2267909" progId="Excel.Chart.8">
                    <p:embed/>
                  </p:oleObj>
                </mc:Choice>
                <mc:Fallback>
                  <p:oleObj r:id="rId4" imgW="2267909" imgH="2267909" progId="Excel.Chart.8">
                    <p:embed/>
                    <p:pic>
                      <p:nvPicPr>
                        <p:cNvPr id="16" name="图表 7">
                          <a:extLst>
                            <a:ext uri="{FF2B5EF4-FFF2-40B4-BE49-F238E27FC236}">
                              <a16:creationId xmlns:a16="http://schemas.microsoft.com/office/drawing/2014/main" id="{708CF343-8E4B-4DD0-A8A0-742217656CFE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0701" y="2805786"/>
                          <a:ext cx="2262187" cy="2260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文本框 11">
              <a:extLst>
                <a:ext uri="{FF2B5EF4-FFF2-40B4-BE49-F238E27FC236}">
                  <a16:creationId xmlns:a16="http://schemas.microsoft.com/office/drawing/2014/main" id="{A490FAE8-68BA-47B7-B79A-44365D4F9C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8077" y="3534448"/>
              <a:ext cx="1116011" cy="78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spcAft>
                  <a:spcPts val="800"/>
                </a:spcAft>
              </a:pPr>
              <a:r>
                <a:rPr lang="en-US" altLang="zh-CN" sz="4000" dirty="0">
                  <a:solidFill>
                    <a:schemeClr val="accent2"/>
                  </a:solidFill>
                  <a:latin typeface="Segoe UI Light" panose="020B0502040204020203" pitchFamily="34" charset="0"/>
                </a:rPr>
                <a:t>30%</a:t>
              </a:r>
              <a:endParaRPr lang="zh-CN" altLang="en-US" sz="4000" dirty="0">
                <a:solidFill>
                  <a:schemeClr val="accent2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89448B1-6D8D-41E1-A556-0C5AB17D95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13826" y="4490123"/>
              <a:ext cx="539750" cy="5397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19" name="直接连接符 20">
              <a:extLst>
                <a:ext uri="{FF2B5EF4-FFF2-40B4-BE49-F238E27FC236}">
                  <a16:creationId xmlns:a16="http://schemas.microsoft.com/office/drawing/2014/main" id="{C2DBBEDF-C48D-4A6C-BCDC-B6F461A97A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83701" y="5023523"/>
              <a:ext cx="0" cy="36036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文本框 24">
              <a:extLst>
                <a:ext uri="{FF2B5EF4-FFF2-40B4-BE49-F238E27FC236}">
                  <a16:creationId xmlns:a16="http://schemas.microsoft.com/office/drawing/2014/main" id="{68EC64BB-57A0-4315-84E3-344BAFB32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4753" y="5406111"/>
              <a:ext cx="135633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rgbClr val="595959"/>
                  </a:solidFill>
                </a:rPr>
                <a:t>Test set</a:t>
              </a:r>
              <a:endParaRPr lang="zh-CN" altLang="en-US" sz="2800" dirty="0">
                <a:solidFill>
                  <a:srgbClr val="595959"/>
                </a:solidFill>
              </a:endParaRPr>
            </a:p>
          </p:txBody>
        </p:sp>
        <p:sp>
          <p:nvSpPr>
            <p:cNvPr id="21" name="KSO_Shape">
              <a:extLst>
                <a:ext uri="{FF2B5EF4-FFF2-40B4-BE49-F238E27FC236}">
                  <a16:creationId xmlns:a16="http://schemas.microsoft.com/office/drawing/2014/main" id="{D463B5F1-DE7E-4DE5-A698-88422AAF24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02726" y="4604423"/>
              <a:ext cx="360362" cy="300038"/>
            </a:xfrm>
            <a:custGeom>
              <a:avLst/>
              <a:gdLst>
                <a:gd name="T0" fmla="*/ 180975 w 1450975"/>
                <a:gd name="T1" fmla="*/ 725487 h 1209675"/>
                <a:gd name="T2" fmla="*/ 1330039 w 1450975"/>
                <a:gd name="T3" fmla="*/ 785892 h 1209675"/>
                <a:gd name="T4" fmla="*/ 120672 w 1450975"/>
                <a:gd name="T5" fmla="*/ 0 h 1209675"/>
                <a:gd name="T6" fmla="*/ 1348298 w 1450975"/>
                <a:gd name="T7" fmla="*/ 1059 h 1209675"/>
                <a:gd name="T8" fmla="*/ 1371586 w 1450975"/>
                <a:gd name="T9" fmla="*/ 7147 h 1209675"/>
                <a:gd name="T10" fmla="*/ 1392492 w 1450975"/>
                <a:gd name="T11" fmla="*/ 17205 h 1209675"/>
                <a:gd name="T12" fmla="*/ 1411545 w 1450975"/>
                <a:gd name="T13" fmla="*/ 31234 h 1209675"/>
                <a:gd name="T14" fmla="*/ 1426894 w 1450975"/>
                <a:gd name="T15" fmla="*/ 48705 h 1209675"/>
                <a:gd name="T16" fmla="*/ 1439067 w 1450975"/>
                <a:gd name="T17" fmla="*/ 68557 h 1209675"/>
                <a:gd name="T18" fmla="*/ 1447006 w 1450975"/>
                <a:gd name="T19" fmla="*/ 90792 h 1209675"/>
                <a:gd name="T20" fmla="*/ 1450711 w 1450975"/>
                <a:gd name="T21" fmla="*/ 114615 h 1209675"/>
                <a:gd name="T22" fmla="*/ 1450446 w 1450975"/>
                <a:gd name="T23" fmla="*/ 798333 h 1209675"/>
                <a:gd name="T24" fmla="*/ 1445683 w 1450975"/>
                <a:gd name="T25" fmla="*/ 821891 h 1209675"/>
                <a:gd name="T26" fmla="*/ 1436420 w 1450975"/>
                <a:gd name="T27" fmla="*/ 843596 h 1209675"/>
                <a:gd name="T28" fmla="*/ 1423454 w 1450975"/>
                <a:gd name="T29" fmla="*/ 862655 h 1209675"/>
                <a:gd name="T30" fmla="*/ 1406782 w 1450975"/>
                <a:gd name="T31" fmla="*/ 879331 h 1209675"/>
                <a:gd name="T32" fmla="*/ 1387728 w 1450975"/>
                <a:gd name="T33" fmla="*/ 892301 h 1209675"/>
                <a:gd name="T34" fmla="*/ 1366028 w 1450975"/>
                <a:gd name="T35" fmla="*/ 901565 h 1209675"/>
                <a:gd name="T36" fmla="*/ 1342476 w 1450975"/>
                <a:gd name="T37" fmla="*/ 906330 h 1209675"/>
                <a:gd name="T38" fmla="*/ 846557 w 1450975"/>
                <a:gd name="T39" fmla="*/ 1149059 h 1209675"/>
                <a:gd name="T40" fmla="*/ 916155 w 1450975"/>
                <a:gd name="T41" fmla="*/ 1150118 h 1209675"/>
                <a:gd name="T42" fmla="*/ 937061 w 1450975"/>
                <a:gd name="T43" fmla="*/ 1156471 h 1209675"/>
                <a:gd name="T44" fmla="*/ 950821 w 1450975"/>
                <a:gd name="T45" fmla="*/ 1166265 h 1209675"/>
                <a:gd name="T46" fmla="*/ 959819 w 1450975"/>
                <a:gd name="T47" fmla="*/ 1177911 h 1209675"/>
                <a:gd name="T48" fmla="*/ 965905 w 1450975"/>
                <a:gd name="T49" fmla="*/ 1194058 h 1209675"/>
                <a:gd name="T50" fmla="*/ 483482 w 1450975"/>
                <a:gd name="T51" fmla="*/ 1209675 h 1209675"/>
                <a:gd name="T52" fmla="*/ 485334 w 1450975"/>
                <a:gd name="T53" fmla="*/ 1195646 h 1209675"/>
                <a:gd name="T54" fmla="*/ 494332 w 1450975"/>
                <a:gd name="T55" fmla="*/ 1173676 h 1209675"/>
                <a:gd name="T56" fmla="*/ 503329 w 1450975"/>
                <a:gd name="T57" fmla="*/ 1163353 h 1209675"/>
                <a:gd name="T58" fmla="*/ 516296 w 1450975"/>
                <a:gd name="T59" fmla="*/ 1154618 h 1209675"/>
                <a:gd name="T60" fmla="*/ 533497 w 1450975"/>
                <a:gd name="T61" fmla="*/ 1149853 h 1209675"/>
                <a:gd name="T62" fmla="*/ 604683 w 1450975"/>
                <a:gd name="T63" fmla="*/ 907124 h 1209675"/>
                <a:gd name="T64" fmla="*/ 102412 w 1450975"/>
                <a:gd name="T65" fmla="*/ 905536 h 1209675"/>
                <a:gd name="T66" fmla="*/ 79389 w 1450975"/>
                <a:gd name="T67" fmla="*/ 899713 h 1209675"/>
                <a:gd name="T68" fmla="*/ 58219 w 1450975"/>
                <a:gd name="T69" fmla="*/ 889389 h 1209675"/>
                <a:gd name="T70" fmla="*/ 39695 w 1450975"/>
                <a:gd name="T71" fmla="*/ 875625 h 1209675"/>
                <a:gd name="T72" fmla="*/ 24081 w 1450975"/>
                <a:gd name="T73" fmla="*/ 858155 h 1209675"/>
                <a:gd name="T74" fmla="*/ 11908 w 1450975"/>
                <a:gd name="T75" fmla="*/ 838302 h 1209675"/>
                <a:gd name="T76" fmla="*/ 3705 w 1450975"/>
                <a:gd name="T77" fmla="*/ 816068 h 1209675"/>
                <a:gd name="T78" fmla="*/ 0 w 1450975"/>
                <a:gd name="T79" fmla="*/ 792245 h 1209675"/>
                <a:gd name="T80" fmla="*/ 529 w 1450975"/>
                <a:gd name="T81" fmla="*/ 108527 h 1209675"/>
                <a:gd name="T82" fmla="*/ 5557 w 1450975"/>
                <a:gd name="T83" fmla="*/ 84968 h 1209675"/>
                <a:gd name="T84" fmla="*/ 14555 w 1450975"/>
                <a:gd name="T85" fmla="*/ 63263 h 1209675"/>
                <a:gd name="T86" fmla="*/ 27786 w 1450975"/>
                <a:gd name="T87" fmla="*/ 44205 h 1209675"/>
                <a:gd name="T88" fmla="*/ 43929 w 1450975"/>
                <a:gd name="T89" fmla="*/ 27529 h 1209675"/>
                <a:gd name="T90" fmla="*/ 63511 w 1450975"/>
                <a:gd name="T91" fmla="*/ 14558 h 1209675"/>
                <a:gd name="T92" fmla="*/ 84947 w 1450975"/>
                <a:gd name="T93" fmla="*/ 5294 h 1209675"/>
                <a:gd name="T94" fmla="*/ 108499 w 1450975"/>
                <a:gd name="T95" fmla="*/ 529 h 1209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50975" h="1209675">
                  <a:moveTo>
                    <a:pt x="180975" y="182562"/>
                  </a:moveTo>
                  <a:lnTo>
                    <a:pt x="1270000" y="182562"/>
                  </a:lnTo>
                  <a:lnTo>
                    <a:pt x="1270000" y="725487"/>
                  </a:lnTo>
                  <a:lnTo>
                    <a:pt x="180975" y="725487"/>
                  </a:lnTo>
                  <a:lnTo>
                    <a:pt x="180975" y="182562"/>
                  </a:lnTo>
                  <a:close/>
                  <a:moveTo>
                    <a:pt x="120672" y="120703"/>
                  </a:moveTo>
                  <a:lnTo>
                    <a:pt x="120672" y="785892"/>
                  </a:lnTo>
                  <a:lnTo>
                    <a:pt x="1330039" y="785892"/>
                  </a:lnTo>
                  <a:lnTo>
                    <a:pt x="1330039" y="120703"/>
                  </a:lnTo>
                  <a:lnTo>
                    <a:pt x="120672" y="120703"/>
                  </a:lnTo>
                  <a:close/>
                  <a:moveTo>
                    <a:pt x="114585" y="0"/>
                  </a:moveTo>
                  <a:lnTo>
                    <a:pt x="120672" y="0"/>
                  </a:lnTo>
                  <a:lnTo>
                    <a:pt x="1330039" y="0"/>
                  </a:lnTo>
                  <a:lnTo>
                    <a:pt x="1336390" y="0"/>
                  </a:lnTo>
                  <a:lnTo>
                    <a:pt x="1342476" y="529"/>
                  </a:lnTo>
                  <a:lnTo>
                    <a:pt x="1348298" y="1059"/>
                  </a:lnTo>
                  <a:lnTo>
                    <a:pt x="1354385" y="2382"/>
                  </a:lnTo>
                  <a:lnTo>
                    <a:pt x="1360207" y="3441"/>
                  </a:lnTo>
                  <a:lnTo>
                    <a:pt x="1366028" y="5294"/>
                  </a:lnTo>
                  <a:lnTo>
                    <a:pt x="1371586" y="7147"/>
                  </a:lnTo>
                  <a:lnTo>
                    <a:pt x="1376878" y="9264"/>
                  </a:lnTo>
                  <a:lnTo>
                    <a:pt x="1382436" y="11911"/>
                  </a:lnTo>
                  <a:lnTo>
                    <a:pt x="1387728" y="14558"/>
                  </a:lnTo>
                  <a:lnTo>
                    <a:pt x="1392492" y="17205"/>
                  </a:lnTo>
                  <a:lnTo>
                    <a:pt x="1397784" y="20646"/>
                  </a:lnTo>
                  <a:lnTo>
                    <a:pt x="1402283" y="24087"/>
                  </a:lnTo>
                  <a:lnTo>
                    <a:pt x="1406782" y="27529"/>
                  </a:lnTo>
                  <a:lnTo>
                    <a:pt x="1411545" y="31234"/>
                  </a:lnTo>
                  <a:lnTo>
                    <a:pt x="1415515" y="35205"/>
                  </a:lnTo>
                  <a:lnTo>
                    <a:pt x="1419749" y="39440"/>
                  </a:lnTo>
                  <a:lnTo>
                    <a:pt x="1423454" y="44205"/>
                  </a:lnTo>
                  <a:lnTo>
                    <a:pt x="1426894" y="48705"/>
                  </a:lnTo>
                  <a:lnTo>
                    <a:pt x="1430334" y="53204"/>
                  </a:lnTo>
                  <a:lnTo>
                    <a:pt x="1433510" y="58234"/>
                  </a:lnTo>
                  <a:lnTo>
                    <a:pt x="1436420" y="63263"/>
                  </a:lnTo>
                  <a:lnTo>
                    <a:pt x="1439067" y="68557"/>
                  </a:lnTo>
                  <a:lnTo>
                    <a:pt x="1441713" y="73586"/>
                  </a:lnTo>
                  <a:lnTo>
                    <a:pt x="1443830" y="79145"/>
                  </a:lnTo>
                  <a:lnTo>
                    <a:pt x="1445683" y="84968"/>
                  </a:lnTo>
                  <a:lnTo>
                    <a:pt x="1447006" y="90792"/>
                  </a:lnTo>
                  <a:lnTo>
                    <a:pt x="1448594" y="96615"/>
                  </a:lnTo>
                  <a:lnTo>
                    <a:pt x="1449652" y="102438"/>
                  </a:lnTo>
                  <a:lnTo>
                    <a:pt x="1450446" y="108527"/>
                  </a:lnTo>
                  <a:lnTo>
                    <a:pt x="1450711" y="114615"/>
                  </a:lnTo>
                  <a:lnTo>
                    <a:pt x="1450975" y="120703"/>
                  </a:lnTo>
                  <a:lnTo>
                    <a:pt x="1450975" y="785892"/>
                  </a:lnTo>
                  <a:lnTo>
                    <a:pt x="1450711" y="792245"/>
                  </a:lnTo>
                  <a:lnTo>
                    <a:pt x="1450446" y="798333"/>
                  </a:lnTo>
                  <a:lnTo>
                    <a:pt x="1449652" y="804421"/>
                  </a:lnTo>
                  <a:lnTo>
                    <a:pt x="1448594" y="810244"/>
                  </a:lnTo>
                  <a:lnTo>
                    <a:pt x="1447006" y="816068"/>
                  </a:lnTo>
                  <a:lnTo>
                    <a:pt x="1445683" y="821891"/>
                  </a:lnTo>
                  <a:lnTo>
                    <a:pt x="1443830" y="827714"/>
                  </a:lnTo>
                  <a:lnTo>
                    <a:pt x="1441713" y="833008"/>
                  </a:lnTo>
                  <a:lnTo>
                    <a:pt x="1439067" y="838302"/>
                  </a:lnTo>
                  <a:lnTo>
                    <a:pt x="1436420" y="843596"/>
                  </a:lnTo>
                  <a:lnTo>
                    <a:pt x="1433510" y="848626"/>
                  </a:lnTo>
                  <a:lnTo>
                    <a:pt x="1430334" y="853655"/>
                  </a:lnTo>
                  <a:lnTo>
                    <a:pt x="1426894" y="858155"/>
                  </a:lnTo>
                  <a:lnTo>
                    <a:pt x="1423454" y="862655"/>
                  </a:lnTo>
                  <a:lnTo>
                    <a:pt x="1419749" y="867419"/>
                  </a:lnTo>
                  <a:lnTo>
                    <a:pt x="1415515" y="871654"/>
                  </a:lnTo>
                  <a:lnTo>
                    <a:pt x="1411545" y="875625"/>
                  </a:lnTo>
                  <a:lnTo>
                    <a:pt x="1406782" y="879331"/>
                  </a:lnTo>
                  <a:lnTo>
                    <a:pt x="1402283" y="883036"/>
                  </a:lnTo>
                  <a:lnTo>
                    <a:pt x="1397784" y="886213"/>
                  </a:lnTo>
                  <a:lnTo>
                    <a:pt x="1392492" y="889389"/>
                  </a:lnTo>
                  <a:lnTo>
                    <a:pt x="1387728" y="892301"/>
                  </a:lnTo>
                  <a:lnTo>
                    <a:pt x="1382436" y="895213"/>
                  </a:lnTo>
                  <a:lnTo>
                    <a:pt x="1376878" y="897595"/>
                  </a:lnTo>
                  <a:lnTo>
                    <a:pt x="1371586" y="899713"/>
                  </a:lnTo>
                  <a:lnTo>
                    <a:pt x="1366028" y="901565"/>
                  </a:lnTo>
                  <a:lnTo>
                    <a:pt x="1360207" y="903418"/>
                  </a:lnTo>
                  <a:lnTo>
                    <a:pt x="1354385" y="904477"/>
                  </a:lnTo>
                  <a:lnTo>
                    <a:pt x="1348298" y="905536"/>
                  </a:lnTo>
                  <a:lnTo>
                    <a:pt x="1342476" y="906330"/>
                  </a:lnTo>
                  <a:lnTo>
                    <a:pt x="1336390" y="907124"/>
                  </a:lnTo>
                  <a:lnTo>
                    <a:pt x="1330039" y="907124"/>
                  </a:lnTo>
                  <a:lnTo>
                    <a:pt x="846557" y="907124"/>
                  </a:lnTo>
                  <a:lnTo>
                    <a:pt x="846557" y="1149059"/>
                  </a:lnTo>
                  <a:lnTo>
                    <a:pt x="906893" y="1149059"/>
                  </a:lnTo>
                  <a:lnTo>
                    <a:pt x="909539" y="1149059"/>
                  </a:lnTo>
                  <a:lnTo>
                    <a:pt x="912715" y="1149588"/>
                  </a:lnTo>
                  <a:lnTo>
                    <a:pt x="916155" y="1150118"/>
                  </a:lnTo>
                  <a:lnTo>
                    <a:pt x="920918" y="1150912"/>
                  </a:lnTo>
                  <a:lnTo>
                    <a:pt x="925946" y="1152235"/>
                  </a:lnTo>
                  <a:lnTo>
                    <a:pt x="931503" y="1154088"/>
                  </a:lnTo>
                  <a:lnTo>
                    <a:pt x="937061" y="1156471"/>
                  </a:lnTo>
                  <a:lnTo>
                    <a:pt x="942883" y="1159912"/>
                  </a:lnTo>
                  <a:lnTo>
                    <a:pt x="945529" y="1161765"/>
                  </a:lnTo>
                  <a:lnTo>
                    <a:pt x="948175" y="1163882"/>
                  </a:lnTo>
                  <a:lnTo>
                    <a:pt x="950821" y="1166265"/>
                  </a:lnTo>
                  <a:lnTo>
                    <a:pt x="953468" y="1168647"/>
                  </a:lnTo>
                  <a:lnTo>
                    <a:pt x="955585" y="1171559"/>
                  </a:lnTo>
                  <a:lnTo>
                    <a:pt x="957967" y="1174470"/>
                  </a:lnTo>
                  <a:lnTo>
                    <a:pt x="959819" y="1177911"/>
                  </a:lnTo>
                  <a:lnTo>
                    <a:pt x="961671" y="1181617"/>
                  </a:lnTo>
                  <a:lnTo>
                    <a:pt x="963524" y="1185588"/>
                  </a:lnTo>
                  <a:lnTo>
                    <a:pt x="964847" y="1189558"/>
                  </a:lnTo>
                  <a:lnTo>
                    <a:pt x="965905" y="1194058"/>
                  </a:lnTo>
                  <a:lnTo>
                    <a:pt x="966699" y="1198823"/>
                  </a:lnTo>
                  <a:lnTo>
                    <a:pt x="967229" y="1204117"/>
                  </a:lnTo>
                  <a:lnTo>
                    <a:pt x="967493" y="1209675"/>
                  </a:lnTo>
                  <a:lnTo>
                    <a:pt x="483482" y="1209675"/>
                  </a:lnTo>
                  <a:lnTo>
                    <a:pt x="484011" y="1206763"/>
                  </a:lnTo>
                  <a:lnTo>
                    <a:pt x="484011" y="1204117"/>
                  </a:lnTo>
                  <a:lnTo>
                    <a:pt x="484541" y="1200146"/>
                  </a:lnTo>
                  <a:lnTo>
                    <a:pt x="485334" y="1195646"/>
                  </a:lnTo>
                  <a:lnTo>
                    <a:pt x="486922" y="1190352"/>
                  </a:lnTo>
                  <a:lnTo>
                    <a:pt x="488775" y="1184793"/>
                  </a:lnTo>
                  <a:lnTo>
                    <a:pt x="491156" y="1179499"/>
                  </a:lnTo>
                  <a:lnTo>
                    <a:pt x="494332" y="1173676"/>
                  </a:lnTo>
                  <a:lnTo>
                    <a:pt x="496449" y="1170764"/>
                  </a:lnTo>
                  <a:lnTo>
                    <a:pt x="498566" y="1168117"/>
                  </a:lnTo>
                  <a:lnTo>
                    <a:pt x="500683" y="1165735"/>
                  </a:lnTo>
                  <a:lnTo>
                    <a:pt x="503329" y="1163353"/>
                  </a:lnTo>
                  <a:lnTo>
                    <a:pt x="506240" y="1160706"/>
                  </a:lnTo>
                  <a:lnTo>
                    <a:pt x="509151" y="1158588"/>
                  </a:lnTo>
                  <a:lnTo>
                    <a:pt x="512592" y="1156471"/>
                  </a:lnTo>
                  <a:lnTo>
                    <a:pt x="516296" y="1154618"/>
                  </a:lnTo>
                  <a:lnTo>
                    <a:pt x="520001" y="1153030"/>
                  </a:lnTo>
                  <a:lnTo>
                    <a:pt x="524235" y="1151706"/>
                  </a:lnTo>
                  <a:lnTo>
                    <a:pt x="528734" y="1150383"/>
                  </a:lnTo>
                  <a:lnTo>
                    <a:pt x="533497" y="1149853"/>
                  </a:lnTo>
                  <a:lnTo>
                    <a:pt x="538525" y="1149059"/>
                  </a:lnTo>
                  <a:lnTo>
                    <a:pt x="544083" y="1149059"/>
                  </a:lnTo>
                  <a:lnTo>
                    <a:pt x="604683" y="1149059"/>
                  </a:lnTo>
                  <a:lnTo>
                    <a:pt x="604683" y="907124"/>
                  </a:lnTo>
                  <a:lnTo>
                    <a:pt x="120672" y="907124"/>
                  </a:lnTo>
                  <a:lnTo>
                    <a:pt x="114585" y="907124"/>
                  </a:lnTo>
                  <a:lnTo>
                    <a:pt x="108499" y="906330"/>
                  </a:lnTo>
                  <a:lnTo>
                    <a:pt x="102412" y="905536"/>
                  </a:lnTo>
                  <a:lnTo>
                    <a:pt x="96590" y="904477"/>
                  </a:lnTo>
                  <a:lnTo>
                    <a:pt x="90769" y="903418"/>
                  </a:lnTo>
                  <a:lnTo>
                    <a:pt x="84947" y="901565"/>
                  </a:lnTo>
                  <a:lnTo>
                    <a:pt x="79389" y="899713"/>
                  </a:lnTo>
                  <a:lnTo>
                    <a:pt x="73832" y="897595"/>
                  </a:lnTo>
                  <a:lnTo>
                    <a:pt x="68539" y="895213"/>
                  </a:lnTo>
                  <a:lnTo>
                    <a:pt x="63511" y="892301"/>
                  </a:lnTo>
                  <a:lnTo>
                    <a:pt x="58219" y="889389"/>
                  </a:lnTo>
                  <a:lnTo>
                    <a:pt x="53455" y="886213"/>
                  </a:lnTo>
                  <a:lnTo>
                    <a:pt x="48427" y="883036"/>
                  </a:lnTo>
                  <a:lnTo>
                    <a:pt x="43929" y="879331"/>
                  </a:lnTo>
                  <a:lnTo>
                    <a:pt x="39695" y="875625"/>
                  </a:lnTo>
                  <a:lnTo>
                    <a:pt x="35461" y="871654"/>
                  </a:lnTo>
                  <a:lnTo>
                    <a:pt x="31491" y="867419"/>
                  </a:lnTo>
                  <a:lnTo>
                    <a:pt x="27786" y="862655"/>
                  </a:lnTo>
                  <a:lnTo>
                    <a:pt x="24081" y="858155"/>
                  </a:lnTo>
                  <a:lnTo>
                    <a:pt x="20641" y="853655"/>
                  </a:lnTo>
                  <a:lnTo>
                    <a:pt x="17466" y="848626"/>
                  </a:lnTo>
                  <a:lnTo>
                    <a:pt x="14555" y="843596"/>
                  </a:lnTo>
                  <a:lnTo>
                    <a:pt x="11908" y="838302"/>
                  </a:lnTo>
                  <a:lnTo>
                    <a:pt x="9527" y="833008"/>
                  </a:lnTo>
                  <a:lnTo>
                    <a:pt x="7410" y="827714"/>
                  </a:lnTo>
                  <a:lnTo>
                    <a:pt x="5557" y="821891"/>
                  </a:lnTo>
                  <a:lnTo>
                    <a:pt x="3705" y="816068"/>
                  </a:lnTo>
                  <a:lnTo>
                    <a:pt x="2382" y="810244"/>
                  </a:lnTo>
                  <a:lnTo>
                    <a:pt x="1323" y="804421"/>
                  </a:lnTo>
                  <a:lnTo>
                    <a:pt x="529" y="798333"/>
                  </a:lnTo>
                  <a:lnTo>
                    <a:pt x="0" y="792245"/>
                  </a:lnTo>
                  <a:lnTo>
                    <a:pt x="0" y="785892"/>
                  </a:lnTo>
                  <a:lnTo>
                    <a:pt x="0" y="120703"/>
                  </a:lnTo>
                  <a:lnTo>
                    <a:pt x="0" y="114615"/>
                  </a:lnTo>
                  <a:lnTo>
                    <a:pt x="529" y="108527"/>
                  </a:lnTo>
                  <a:lnTo>
                    <a:pt x="1323" y="102438"/>
                  </a:lnTo>
                  <a:lnTo>
                    <a:pt x="2382" y="96615"/>
                  </a:lnTo>
                  <a:lnTo>
                    <a:pt x="3705" y="90792"/>
                  </a:lnTo>
                  <a:lnTo>
                    <a:pt x="5557" y="84968"/>
                  </a:lnTo>
                  <a:lnTo>
                    <a:pt x="7410" y="79145"/>
                  </a:lnTo>
                  <a:lnTo>
                    <a:pt x="9527" y="73586"/>
                  </a:lnTo>
                  <a:lnTo>
                    <a:pt x="11908" y="68557"/>
                  </a:lnTo>
                  <a:lnTo>
                    <a:pt x="14555" y="63263"/>
                  </a:lnTo>
                  <a:lnTo>
                    <a:pt x="17466" y="58234"/>
                  </a:lnTo>
                  <a:lnTo>
                    <a:pt x="20641" y="53204"/>
                  </a:lnTo>
                  <a:lnTo>
                    <a:pt x="24081" y="48705"/>
                  </a:lnTo>
                  <a:lnTo>
                    <a:pt x="27786" y="44205"/>
                  </a:lnTo>
                  <a:lnTo>
                    <a:pt x="31491" y="39440"/>
                  </a:lnTo>
                  <a:lnTo>
                    <a:pt x="35461" y="35205"/>
                  </a:lnTo>
                  <a:lnTo>
                    <a:pt x="39695" y="31234"/>
                  </a:lnTo>
                  <a:lnTo>
                    <a:pt x="43929" y="27529"/>
                  </a:lnTo>
                  <a:lnTo>
                    <a:pt x="48427" y="24087"/>
                  </a:lnTo>
                  <a:lnTo>
                    <a:pt x="53455" y="20646"/>
                  </a:lnTo>
                  <a:lnTo>
                    <a:pt x="58219" y="17205"/>
                  </a:lnTo>
                  <a:lnTo>
                    <a:pt x="63511" y="14558"/>
                  </a:lnTo>
                  <a:lnTo>
                    <a:pt x="68539" y="11911"/>
                  </a:lnTo>
                  <a:lnTo>
                    <a:pt x="73832" y="9264"/>
                  </a:lnTo>
                  <a:lnTo>
                    <a:pt x="79389" y="7147"/>
                  </a:lnTo>
                  <a:lnTo>
                    <a:pt x="84947" y="5294"/>
                  </a:lnTo>
                  <a:lnTo>
                    <a:pt x="90769" y="3441"/>
                  </a:lnTo>
                  <a:lnTo>
                    <a:pt x="96590" y="2382"/>
                  </a:lnTo>
                  <a:lnTo>
                    <a:pt x="102412" y="1059"/>
                  </a:lnTo>
                  <a:lnTo>
                    <a:pt x="108499" y="529"/>
                  </a:lnTo>
                  <a:lnTo>
                    <a:pt x="1145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3197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844621" y="365125"/>
            <a:ext cx="10515600" cy="1079500"/>
          </a:xfrm>
        </p:spPr>
        <p:txBody>
          <a:bodyPr/>
          <a:lstStyle/>
          <a:p>
            <a:pPr eaLnBrk="1" hangingPunct="1"/>
            <a:r>
              <a:rPr lang="en-US" altLang="zh-CN" dirty="0"/>
              <a:t>Multiple linear regression</a:t>
            </a:r>
            <a:endParaRPr lang="zh-CN" altLang="en-US" dirty="0"/>
          </a:p>
        </p:txBody>
      </p:sp>
      <p:sp>
        <p:nvSpPr>
          <p:cNvPr id="13314" name="文本框 6"/>
          <p:cNvSpPr txBox="1">
            <a:spLocks noChangeArrowheads="1"/>
          </p:cNvSpPr>
          <p:nvPr/>
        </p:nvSpPr>
        <p:spPr bwMode="auto">
          <a:xfrm>
            <a:off x="838200" y="1109663"/>
            <a:ext cx="75898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>
                <a:solidFill>
                  <a:srgbClr val="BFBFBF"/>
                </a:solidFill>
              </a:rPr>
              <a:t>HUMANS ARE CREATIVE BEINGS. IF IT IS NOT REAL TEXT, THEY WILL FOCUS ON THE DESIGN.</a:t>
            </a:r>
            <a:endParaRPr lang="zh-CN" altLang="en-US" sz="1400">
              <a:solidFill>
                <a:srgbClr val="BFBFB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056515-9F96-45AE-B9AB-82956E43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2" y="1444625"/>
            <a:ext cx="6917054" cy="52437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37BA9AB-946C-41F6-83B4-C6468A249AA6}"/>
              </a:ext>
            </a:extLst>
          </p:cNvPr>
          <p:cNvSpPr/>
          <p:nvPr/>
        </p:nvSpPr>
        <p:spPr bwMode="auto">
          <a:xfrm>
            <a:off x="3714162" y="1779587"/>
            <a:ext cx="3157980" cy="228322"/>
          </a:xfrm>
          <a:prstGeom prst="rect">
            <a:avLst/>
          </a:prstGeom>
          <a:noFill/>
          <a:ln w="4762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4BB6794-F3D5-44EF-835F-C973B46ADD49}"/>
              </a:ext>
            </a:extLst>
          </p:cNvPr>
          <p:cNvCxnSpPr>
            <a:cxnSpLocks/>
            <a:endCxn id="9" idx="3"/>
          </p:cNvCxnSpPr>
          <p:nvPr/>
        </p:nvCxnSpPr>
        <p:spPr bwMode="auto">
          <a:xfrm flipH="1">
            <a:off x="6872142" y="1893748"/>
            <a:ext cx="1338604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DF7EE1A-920A-42F3-B774-10A0BA5B302B}"/>
              </a:ext>
            </a:extLst>
          </p:cNvPr>
          <p:cNvGrpSpPr/>
          <p:nvPr/>
        </p:nvGrpSpPr>
        <p:grpSpPr>
          <a:xfrm>
            <a:off x="8400805" y="1578153"/>
            <a:ext cx="2549758" cy="1075539"/>
            <a:chOff x="1717675" y="5102225"/>
            <a:chExt cx="2816312" cy="1226556"/>
          </a:xfrm>
        </p:grpSpPr>
        <p:sp>
          <p:nvSpPr>
            <p:cNvPr id="17" name="文本框 177">
              <a:extLst>
                <a:ext uri="{FF2B5EF4-FFF2-40B4-BE49-F238E27FC236}">
                  <a16:creationId xmlns:a16="http://schemas.microsoft.com/office/drawing/2014/main" id="{421ECD8B-4F5B-43AB-A2D8-806F533AC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7675" y="5102225"/>
              <a:ext cx="669635" cy="421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chemeClr val="accent2"/>
                  </a:solidFill>
                  <a:ea typeface="Microsoft JhengHei" panose="020B0604030504040204" pitchFamily="34" charset="-120"/>
                </a:rPr>
                <a:t>R^2</a:t>
              </a:r>
              <a:endParaRPr lang="zh-CN" altLang="en-US" dirty="0">
                <a:solidFill>
                  <a:schemeClr val="accent2"/>
                </a:solidFill>
                <a:ea typeface="Microsoft JhengHei" panose="020B0604030504040204" pitchFamily="34" charset="-120"/>
              </a:endParaRPr>
            </a:p>
          </p:txBody>
        </p:sp>
        <p:sp>
          <p:nvSpPr>
            <p:cNvPr id="18" name="矩形 178">
              <a:extLst>
                <a:ext uri="{FF2B5EF4-FFF2-40B4-BE49-F238E27FC236}">
                  <a16:creationId xmlns:a16="http://schemas.microsoft.com/office/drawing/2014/main" id="{3B51A9E4-0627-47A3-9743-5EB6D7130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5486401"/>
              <a:ext cx="2816312" cy="842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solidFill>
                    <a:srgbClr val="57595D"/>
                  </a:solidFill>
                  <a:latin typeface="Open Sans" panose="020B0606030504020204" pitchFamily="34" charset="0"/>
                </a:rPr>
                <a:t>R</a:t>
              </a:r>
              <a:r>
                <a:rPr lang="en-US" altLang="zh-CN" sz="1400" b="0" i="0" dirty="0">
                  <a:solidFill>
                    <a:srgbClr val="57595D"/>
                  </a:solidFill>
                  <a:effectLst/>
                  <a:latin typeface="Open Sans" panose="020B0606030504020204" pitchFamily="34" charset="0"/>
                </a:rPr>
                <a:t>-squared shows how well the data fit the regression model (the goodness of fit).</a:t>
              </a:r>
              <a:endParaRPr lang="zh-CN" altLang="en-US" sz="1400" dirty="0">
                <a:ea typeface="Microsoft JhengHei" panose="020B0604030504040204" pitchFamily="34" charset="-120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192E2810-4DDA-4197-B27E-024DB7B06271}"/>
              </a:ext>
            </a:extLst>
          </p:cNvPr>
          <p:cNvSpPr/>
          <p:nvPr/>
        </p:nvSpPr>
        <p:spPr bwMode="auto">
          <a:xfrm>
            <a:off x="8297555" y="1548877"/>
            <a:ext cx="2653008" cy="1175869"/>
          </a:xfrm>
          <a:prstGeom prst="rect">
            <a:avLst/>
          </a:prstGeom>
          <a:noFill/>
          <a:ln w="2222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乘号 21">
            <a:extLst>
              <a:ext uri="{FF2B5EF4-FFF2-40B4-BE49-F238E27FC236}">
                <a16:creationId xmlns:a16="http://schemas.microsoft.com/office/drawing/2014/main" id="{3ABAF3BE-6FCD-4CDF-8D15-046DB9AF9CE8}"/>
              </a:ext>
            </a:extLst>
          </p:cNvPr>
          <p:cNvSpPr/>
          <p:nvPr/>
        </p:nvSpPr>
        <p:spPr bwMode="auto">
          <a:xfrm>
            <a:off x="1716388" y="2176346"/>
            <a:ext cx="4902741" cy="4010655"/>
          </a:xfrm>
          <a:prstGeom prst="mathMultiply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文本框 20">
            <a:extLst>
              <a:ext uri="{FF2B5EF4-FFF2-40B4-BE49-F238E27FC236}">
                <a16:creationId xmlns:a16="http://schemas.microsoft.com/office/drawing/2014/main" id="{746BECA5-0229-4D7A-BDE7-C1E7ECE26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9749" y="3235481"/>
            <a:ext cx="36050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354B5E"/>
                </a:solidFill>
                <a:ea typeface="Microsoft JhengHei" panose="020B0604030504040204" pitchFamily="34" charset="-120"/>
              </a:rPr>
              <a:t>Multiple linear regression is not fit for this dataset.</a:t>
            </a:r>
            <a:endParaRPr lang="zh-CN" altLang="en-US" sz="2400" dirty="0">
              <a:solidFill>
                <a:srgbClr val="354B5E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365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Section two</a:t>
            </a:r>
            <a:endParaRPr lang="zh-CN" altLang="en-US" dirty="0"/>
          </a:p>
        </p:txBody>
      </p:sp>
      <p:sp>
        <p:nvSpPr>
          <p:cNvPr id="13314" name="文本框 6"/>
          <p:cNvSpPr txBox="1">
            <a:spLocks noChangeArrowheads="1"/>
          </p:cNvSpPr>
          <p:nvPr/>
        </p:nvSpPr>
        <p:spPr bwMode="auto">
          <a:xfrm>
            <a:off x="838200" y="1109663"/>
            <a:ext cx="7912735" cy="3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"Data is what you need to do analytics. Information is what you need to do business." – John Owen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01482" y="1515335"/>
            <a:ext cx="4131637" cy="539750"/>
            <a:chOff x="1657563" y="5663128"/>
            <a:chExt cx="4131637" cy="539750"/>
          </a:xfrm>
        </p:grpSpPr>
        <p:sp>
          <p:nvSpPr>
            <p:cNvPr id="13324" name="圆角矩形 13"/>
            <p:cNvSpPr>
              <a:spLocks noChangeAspect="1" noChangeArrowheads="1"/>
            </p:cNvSpPr>
            <p:nvPr/>
          </p:nvSpPr>
          <p:spPr bwMode="auto">
            <a:xfrm>
              <a:off x="1657563" y="5663128"/>
              <a:ext cx="539750" cy="539750"/>
            </a:xfrm>
            <a:prstGeom prst="roundRect">
              <a:avLst>
                <a:gd name="adj" fmla="val 16667"/>
              </a:avLst>
            </a:prstGeom>
            <a:solidFill>
              <a:srgbClr val="354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26" name="文本框 15"/>
            <p:cNvSpPr txBox="1">
              <a:spLocks noChangeArrowheads="1"/>
            </p:cNvSpPr>
            <p:nvPr/>
          </p:nvSpPr>
          <p:spPr bwMode="auto">
            <a:xfrm>
              <a:off x="2356594" y="5748337"/>
              <a:ext cx="34326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54B5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Developing data mining models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54B5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10"/>
          <p:cNvGrpSpPr/>
          <p:nvPr/>
        </p:nvGrpSpPr>
        <p:grpSpPr bwMode="auto">
          <a:xfrm>
            <a:off x="5201603" y="2054543"/>
            <a:ext cx="6840537" cy="4321175"/>
            <a:chOff x="0" y="0"/>
            <a:chExt cx="6840000" cy="4320000"/>
          </a:xfrm>
        </p:grpSpPr>
        <p:sp>
          <p:nvSpPr>
            <p:cNvPr id="4" name="矩形 8"/>
            <p:cNvSpPr>
              <a:spLocks noChangeArrowheads="1"/>
            </p:cNvSpPr>
            <p:nvPr/>
          </p:nvSpPr>
          <p:spPr bwMode="auto"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矩形 9"/>
            <p:cNvSpPr>
              <a:spLocks noChangeArrowheads="1"/>
            </p:cNvSpPr>
            <p:nvPr/>
          </p:nvSpPr>
          <p:spPr bwMode="auto"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101715" y="3502343"/>
            <a:ext cx="510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Random Forest </a:t>
            </a:r>
          </a:p>
        </p:txBody>
      </p:sp>
      <p:sp>
        <p:nvSpPr>
          <p:cNvPr id="7" name="Freeform 121"/>
          <p:cNvSpPr>
            <a:spLocks noEditPoints="1" noChangeArrowheads="1"/>
          </p:cNvSpPr>
          <p:nvPr/>
        </p:nvSpPr>
        <p:spPr bwMode="auto">
          <a:xfrm>
            <a:off x="5518468" y="2884170"/>
            <a:ext cx="374650" cy="37465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9 w 200"/>
              <a:gd name="T11" fmla="*/ 73 h 200"/>
              <a:gd name="T12" fmla="*/ 90 w 200"/>
              <a:gd name="T13" fmla="*/ 139 h 200"/>
              <a:gd name="T14" fmla="*/ 86 w 200"/>
              <a:gd name="T15" fmla="*/ 141 h 200"/>
              <a:gd name="T16" fmla="*/ 82 w 200"/>
              <a:gd name="T17" fmla="*/ 139 h 200"/>
              <a:gd name="T18" fmla="*/ 55 w 200"/>
              <a:gd name="T19" fmla="*/ 112 h 200"/>
              <a:gd name="T20" fmla="*/ 55 w 200"/>
              <a:gd name="T21" fmla="*/ 104 h 200"/>
              <a:gd name="T22" fmla="*/ 64 w 200"/>
              <a:gd name="T23" fmla="*/ 104 h 200"/>
              <a:gd name="T24" fmla="*/ 86 w 200"/>
              <a:gd name="T25" fmla="*/ 126 h 200"/>
              <a:gd name="T26" fmla="*/ 150 w 200"/>
              <a:gd name="T27" fmla="*/ 64 h 200"/>
              <a:gd name="T28" fmla="*/ 159 w 200"/>
              <a:gd name="T29" fmla="*/ 64 h 200"/>
              <a:gd name="T30" fmla="*/ 159 w 200"/>
              <a:gd name="T31" fmla="*/ 7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9" y="73"/>
                </a:moveTo>
                <a:cubicBezTo>
                  <a:pt x="90" y="139"/>
                  <a:pt x="90" y="139"/>
                  <a:pt x="90" y="139"/>
                </a:cubicBezTo>
                <a:cubicBezTo>
                  <a:pt x="89" y="140"/>
                  <a:pt x="88" y="141"/>
                  <a:pt x="86" y="141"/>
                </a:cubicBezTo>
                <a:cubicBezTo>
                  <a:pt x="85" y="141"/>
                  <a:pt x="83" y="140"/>
                  <a:pt x="82" y="139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3" y="110"/>
                  <a:pt x="53" y="106"/>
                  <a:pt x="55" y="104"/>
                </a:cubicBezTo>
                <a:cubicBezTo>
                  <a:pt x="57" y="102"/>
                  <a:pt x="61" y="102"/>
                  <a:pt x="64" y="104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150" y="64"/>
                  <a:pt x="150" y="64"/>
                  <a:pt x="150" y="64"/>
                </a:cubicBezTo>
                <a:cubicBezTo>
                  <a:pt x="153" y="62"/>
                  <a:pt x="157" y="62"/>
                  <a:pt x="159" y="64"/>
                </a:cubicBezTo>
                <a:cubicBezTo>
                  <a:pt x="161" y="67"/>
                  <a:pt x="161" y="71"/>
                  <a:pt x="159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6101715" y="2883853"/>
            <a:ext cx="510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  <a:sym typeface="+mn-ea"/>
              </a:rPr>
              <a:t>Linear Regression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101715" y="4120833"/>
            <a:ext cx="510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K-nearest neighbors(KNN)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6101715" y="4739323"/>
            <a:ext cx="510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  <a:sym typeface="+mn-ea"/>
              </a:rPr>
              <a:t>Adaboost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101715" y="5357813"/>
            <a:ext cx="510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Neutral Network</a:t>
            </a:r>
          </a:p>
        </p:txBody>
      </p:sp>
      <p:sp>
        <p:nvSpPr>
          <p:cNvPr id="17" name="Freeform 121"/>
          <p:cNvSpPr>
            <a:spLocks noEditPoints="1" noChangeArrowheads="1"/>
          </p:cNvSpPr>
          <p:nvPr/>
        </p:nvSpPr>
        <p:spPr bwMode="auto">
          <a:xfrm>
            <a:off x="5517833" y="3502660"/>
            <a:ext cx="374650" cy="37465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9 w 200"/>
              <a:gd name="T11" fmla="*/ 73 h 200"/>
              <a:gd name="T12" fmla="*/ 90 w 200"/>
              <a:gd name="T13" fmla="*/ 139 h 200"/>
              <a:gd name="T14" fmla="*/ 86 w 200"/>
              <a:gd name="T15" fmla="*/ 141 h 200"/>
              <a:gd name="T16" fmla="*/ 82 w 200"/>
              <a:gd name="T17" fmla="*/ 139 h 200"/>
              <a:gd name="T18" fmla="*/ 55 w 200"/>
              <a:gd name="T19" fmla="*/ 112 h 200"/>
              <a:gd name="T20" fmla="*/ 55 w 200"/>
              <a:gd name="T21" fmla="*/ 104 h 200"/>
              <a:gd name="T22" fmla="*/ 64 w 200"/>
              <a:gd name="T23" fmla="*/ 104 h 200"/>
              <a:gd name="T24" fmla="*/ 86 w 200"/>
              <a:gd name="T25" fmla="*/ 126 h 200"/>
              <a:gd name="T26" fmla="*/ 150 w 200"/>
              <a:gd name="T27" fmla="*/ 64 h 200"/>
              <a:gd name="T28" fmla="*/ 159 w 200"/>
              <a:gd name="T29" fmla="*/ 64 h 200"/>
              <a:gd name="T30" fmla="*/ 159 w 200"/>
              <a:gd name="T31" fmla="*/ 7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9" y="73"/>
                </a:moveTo>
                <a:cubicBezTo>
                  <a:pt x="90" y="139"/>
                  <a:pt x="90" y="139"/>
                  <a:pt x="90" y="139"/>
                </a:cubicBezTo>
                <a:cubicBezTo>
                  <a:pt x="89" y="140"/>
                  <a:pt x="88" y="141"/>
                  <a:pt x="86" y="141"/>
                </a:cubicBezTo>
                <a:cubicBezTo>
                  <a:pt x="85" y="141"/>
                  <a:pt x="83" y="140"/>
                  <a:pt x="82" y="139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3" y="110"/>
                  <a:pt x="53" y="106"/>
                  <a:pt x="55" y="104"/>
                </a:cubicBezTo>
                <a:cubicBezTo>
                  <a:pt x="57" y="102"/>
                  <a:pt x="61" y="102"/>
                  <a:pt x="64" y="104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150" y="64"/>
                  <a:pt x="150" y="64"/>
                  <a:pt x="150" y="64"/>
                </a:cubicBezTo>
                <a:cubicBezTo>
                  <a:pt x="153" y="62"/>
                  <a:pt x="157" y="62"/>
                  <a:pt x="159" y="64"/>
                </a:cubicBezTo>
                <a:cubicBezTo>
                  <a:pt x="161" y="67"/>
                  <a:pt x="161" y="71"/>
                  <a:pt x="159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Freeform 121"/>
          <p:cNvSpPr>
            <a:spLocks noEditPoints="1" noChangeArrowheads="1"/>
          </p:cNvSpPr>
          <p:nvPr/>
        </p:nvSpPr>
        <p:spPr bwMode="auto">
          <a:xfrm>
            <a:off x="5517833" y="4121150"/>
            <a:ext cx="374650" cy="37465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9 w 200"/>
              <a:gd name="T11" fmla="*/ 73 h 200"/>
              <a:gd name="T12" fmla="*/ 90 w 200"/>
              <a:gd name="T13" fmla="*/ 139 h 200"/>
              <a:gd name="T14" fmla="*/ 86 w 200"/>
              <a:gd name="T15" fmla="*/ 141 h 200"/>
              <a:gd name="T16" fmla="*/ 82 w 200"/>
              <a:gd name="T17" fmla="*/ 139 h 200"/>
              <a:gd name="T18" fmla="*/ 55 w 200"/>
              <a:gd name="T19" fmla="*/ 112 h 200"/>
              <a:gd name="T20" fmla="*/ 55 w 200"/>
              <a:gd name="T21" fmla="*/ 104 h 200"/>
              <a:gd name="T22" fmla="*/ 64 w 200"/>
              <a:gd name="T23" fmla="*/ 104 h 200"/>
              <a:gd name="T24" fmla="*/ 86 w 200"/>
              <a:gd name="T25" fmla="*/ 126 h 200"/>
              <a:gd name="T26" fmla="*/ 150 w 200"/>
              <a:gd name="T27" fmla="*/ 64 h 200"/>
              <a:gd name="T28" fmla="*/ 159 w 200"/>
              <a:gd name="T29" fmla="*/ 64 h 200"/>
              <a:gd name="T30" fmla="*/ 159 w 200"/>
              <a:gd name="T31" fmla="*/ 7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9" y="73"/>
                </a:moveTo>
                <a:cubicBezTo>
                  <a:pt x="90" y="139"/>
                  <a:pt x="90" y="139"/>
                  <a:pt x="90" y="139"/>
                </a:cubicBezTo>
                <a:cubicBezTo>
                  <a:pt x="89" y="140"/>
                  <a:pt x="88" y="141"/>
                  <a:pt x="86" y="141"/>
                </a:cubicBezTo>
                <a:cubicBezTo>
                  <a:pt x="85" y="141"/>
                  <a:pt x="83" y="140"/>
                  <a:pt x="82" y="139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3" y="110"/>
                  <a:pt x="53" y="106"/>
                  <a:pt x="55" y="104"/>
                </a:cubicBezTo>
                <a:cubicBezTo>
                  <a:pt x="57" y="102"/>
                  <a:pt x="61" y="102"/>
                  <a:pt x="64" y="104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150" y="64"/>
                  <a:pt x="150" y="64"/>
                  <a:pt x="150" y="64"/>
                </a:cubicBezTo>
                <a:cubicBezTo>
                  <a:pt x="153" y="62"/>
                  <a:pt x="157" y="62"/>
                  <a:pt x="159" y="64"/>
                </a:cubicBezTo>
                <a:cubicBezTo>
                  <a:pt x="161" y="67"/>
                  <a:pt x="161" y="71"/>
                  <a:pt x="159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Freeform 121"/>
          <p:cNvSpPr>
            <a:spLocks noEditPoints="1" noChangeArrowheads="1"/>
          </p:cNvSpPr>
          <p:nvPr/>
        </p:nvSpPr>
        <p:spPr bwMode="auto">
          <a:xfrm>
            <a:off x="5517833" y="4739640"/>
            <a:ext cx="374650" cy="37465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9 w 200"/>
              <a:gd name="T11" fmla="*/ 73 h 200"/>
              <a:gd name="T12" fmla="*/ 90 w 200"/>
              <a:gd name="T13" fmla="*/ 139 h 200"/>
              <a:gd name="T14" fmla="*/ 86 w 200"/>
              <a:gd name="T15" fmla="*/ 141 h 200"/>
              <a:gd name="T16" fmla="*/ 82 w 200"/>
              <a:gd name="T17" fmla="*/ 139 h 200"/>
              <a:gd name="T18" fmla="*/ 55 w 200"/>
              <a:gd name="T19" fmla="*/ 112 h 200"/>
              <a:gd name="T20" fmla="*/ 55 w 200"/>
              <a:gd name="T21" fmla="*/ 104 h 200"/>
              <a:gd name="T22" fmla="*/ 64 w 200"/>
              <a:gd name="T23" fmla="*/ 104 h 200"/>
              <a:gd name="T24" fmla="*/ 86 w 200"/>
              <a:gd name="T25" fmla="*/ 126 h 200"/>
              <a:gd name="T26" fmla="*/ 150 w 200"/>
              <a:gd name="T27" fmla="*/ 64 h 200"/>
              <a:gd name="T28" fmla="*/ 159 w 200"/>
              <a:gd name="T29" fmla="*/ 64 h 200"/>
              <a:gd name="T30" fmla="*/ 159 w 200"/>
              <a:gd name="T31" fmla="*/ 7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9" y="73"/>
                </a:moveTo>
                <a:cubicBezTo>
                  <a:pt x="90" y="139"/>
                  <a:pt x="90" y="139"/>
                  <a:pt x="90" y="139"/>
                </a:cubicBezTo>
                <a:cubicBezTo>
                  <a:pt x="89" y="140"/>
                  <a:pt x="88" y="141"/>
                  <a:pt x="86" y="141"/>
                </a:cubicBezTo>
                <a:cubicBezTo>
                  <a:pt x="85" y="141"/>
                  <a:pt x="83" y="140"/>
                  <a:pt x="82" y="139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3" y="110"/>
                  <a:pt x="53" y="106"/>
                  <a:pt x="55" y="104"/>
                </a:cubicBezTo>
                <a:cubicBezTo>
                  <a:pt x="57" y="102"/>
                  <a:pt x="61" y="102"/>
                  <a:pt x="64" y="104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150" y="64"/>
                  <a:pt x="150" y="64"/>
                  <a:pt x="150" y="64"/>
                </a:cubicBezTo>
                <a:cubicBezTo>
                  <a:pt x="153" y="62"/>
                  <a:pt x="157" y="62"/>
                  <a:pt x="159" y="64"/>
                </a:cubicBezTo>
                <a:cubicBezTo>
                  <a:pt x="161" y="67"/>
                  <a:pt x="161" y="71"/>
                  <a:pt x="159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Freeform 121"/>
          <p:cNvSpPr>
            <a:spLocks noEditPoints="1" noChangeArrowheads="1"/>
          </p:cNvSpPr>
          <p:nvPr/>
        </p:nvSpPr>
        <p:spPr bwMode="auto">
          <a:xfrm>
            <a:off x="5518468" y="5358130"/>
            <a:ext cx="374650" cy="374650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9 w 200"/>
              <a:gd name="T11" fmla="*/ 73 h 200"/>
              <a:gd name="T12" fmla="*/ 90 w 200"/>
              <a:gd name="T13" fmla="*/ 139 h 200"/>
              <a:gd name="T14" fmla="*/ 86 w 200"/>
              <a:gd name="T15" fmla="*/ 141 h 200"/>
              <a:gd name="T16" fmla="*/ 82 w 200"/>
              <a:gd name="T17" fmla="*/ 139 h 200"/>
              <a:gd name="T18" fmla="*/ 55 w 200"/>
              <a:gd name="T19" fmla="*/ 112 h 200"/>
              <a:gd name="T20" fmla="*/ 55 w 200"/>
              <a:gd name="T21" fmla="*/ 104 h 200"/>
              <a:gd name="T22" fmla="*/ 64 w 200"/>
              <a:gd name="T23" fmla="*/ 104 h 200"/>
              <a:gd name="T24" fmla="*/ 86 w 200"/>
              <a:gd name="T25" fmla="*/ 126 h 200"/>
              <a:gd name="T26" fmla="*/ 150 w 200"/>
              <a:gd name="T27" fmla="*/ 64 h 200"/>
              <a:gd name="T28" fmla="*/ 159 w 200"/>
              <a:gd name="T29" fmla="*/ 64 h 200"/>
              <a:gd name="T30" fmla="*/ 159 w 200"/>
              <a:gd name="T31" fmla="*/ 7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9" y="73"/>
                </a:moveTo>
                <a:cubicBezTo>
                  <a:pt x="90" y="139"/>
                  <a:pt x="90" y="139"/>
                  <a:pt x="90" y="139"/>
                </a:cubicBezTo>
                <a:cubicBezTo>
                  <a:pt x="89" y="140"/>
                  <a:pt x="88" y="141"/>
                  <a:pt x="86" y="141"/>
                </a:cubicBezTo>
                <a:cubicBezTo>
                  <a:pt x="85" y="141"/>
                  <a:pt x="83" y="140"/>
                  <a:pt x="82" y="139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3" y="110"/>
                  <a:pt x="53" y="106"/>
                  <a:pt x="55" y="104"/>
                </a:cubicBezTo>
                <a:cubicBezTo>
                  <a:pt x="57" y="102"/>
                  <a:pt x="61" y="102"/>
                  <a:pt x="64" y="104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150" y="64"/>
                  <a:pt x="150" y="64"/>
                  <a:pt x="150" y="64"/>
                </a:cubicBezTo>
                <a:cubicBezTo>
                  <a:pt x="153" y="62"/>
                  <a:pt x="157" y="62"/>
                  <a:pt x="159" y="64"/>
                </a:cubicBezTo>
                <a:cubicBezTo>
                  <a:pt x="161" y="67"/>
                  <a:pt x="161" y="71"/>
                  <a:pt x="159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826" name="Freeform 61"/>
          <p:cNvSpPr>
            <a:spLocks noChangeArrowheads="1"/>
          </p:cNvSpPr>
          <p:nvPr/>
        </p:nvSpPr>
        <p:spPr bwMode="auto">
          <a:xfrm>
            <a:off x="492125" y="2700020"/>
            <a:ext cx="3455670" cy="3050540"/>
          </a:xfrm>
          <a:custGeom>
            <a:avLst/>
            <a:gdLst>
              <a:gd name="T0" fmla="*/ 733 w 1195"/>
              <a:gd name="T1" fmla="*/ 0 h 1110"/>
              <a:gd name="T2" fmla="*/ 645 w 1195"/>
              <a:gd name="T3" fmla="*/ 6 h 1110"/>
              <a:gd name="T4" fmla="*/ 105 w 1195"/>
              <a:gd name="T5" fmla="*/ 595 h 1110"/>
              <a:gd name="T6" fmla="*/ 429 w 1195"/>
              <a:gd name="T7" fmla="*/ 919 h 1110"/>
              <a:gd name="T8" fmla="*/ 504 w 1195"/>
              <a:gd name="T9" fmla="*/ 909 h 1110"/>
              <a:gd name="T10" fmla="*/ 506 w 1195"/>
              <a:gd name="T11" fmla="*/ 909 h 1110"/>
              <a:gd name="T12" fmla="*/ 559 w 1195"/>
              <a:gd name="T13" fmla="*/ 1110 h 1110"/>
              <a:gd name="T14" fmla="*/ 772 w 1195"/>
              <a:gd name="T15" fmla="*/ 882 h 1110"/>
              <a:gd name="T16" fmla="*/ 1193 w 1195"/>
              <a:gd name="T17" fmla="*/ 421 h 1110"/>
              <a:gd name="T18" fmla="*/ 733 w 1195"/>
              <a:gd name="T19" fmla="*/ 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95" h="1110">
                <a:moveTo>
                  <a:pt x="733" y="0"/>
                </a:moveTo>
                <a:cubicBezTo>
                  <a:pt x="702" y="0"/>
                  <a:pt x="673" y="2"/>
                  <a:pt x="645" y="6"/>
                </a:cubicBezTo>
                <a:cubicBezTo>
                  <a:pt x="435" y="38"/>
                  <a:pt x="0" y="185"/>
                  <a:pt x="105" y="595"/>
                </a:cubicBezTo>
                <a:cubicBezTo>
                  <a:pt x="176" y="875"/>
                  <a:pt x="335" y="919"/>
                  <a:pt x="429" y="919"/>
                </a:cubicBezTo>
                <a:cubicBezTo>
                  <a:pt x="474" y="919"/>
                  <a:pt x="504" y="909"/>
                  <a:pt x="504" y="909"/>
                </a:cubicBezTo>
                <a:cubicBezTo>
                  <a:pt x="504" y="909"/>
                  <a:pt x="505" y="909"/>
                  <a:pt x="506" y="909"/>
                </a:cubicBezTo>
                <a:cubicBezTo>
                  <a:pt x="522" y="909"/>
                  <a:pt x="613" y="917"/>
                  <a:pt x="559" y="1110"/>
                </a:cubicBezTo>
                <a:cubicBezTo>
                  <a:pt x="559" y="1110"/>
                  <a:pt x="768" y="988"/>
                  <a:pt x="772" y="882"/>
                </a:cubicBezTo>
                <a:cubicBezTo>
                  <a:pt x="772" y="882"/>
                  <a:pt x="1195" y="787"/>
                  <a:pt x="1193" y="421"/>
                </a:cubicBezTo>
                <a:cubicBezTo>
                  <a:pt x="1192" y="102"/>
                  <a:pt x="937" y="0"/>
                  <a:pt x="733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37"/>
          <p:cNvSpPr txBox="1">
            <a:spLocks noChangeArrowheads="1"/>
          </p:cNvSpPr>
          <p:nvPr/>
        </p:nvSpPr>
        <p:spPr bwMode="auto">
          <a:xfrm>
            <a:off x="1644650" y="2917190"/>
            <a:ext cx="157226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AlGORITHMS!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38"/>
          <p:cNvSpPr txBox="1">
            <a:spLocks noChangeArrowheads="1"/>
          </p:cNvSpPr>
          <p:nvPr/>
        </p:nvSpPr>
        <p:spPr bwMode="auto">
          <a:xfrm>
            <a:off x="1041400" y="3423920"/>
            <a:ext cx="2675890" cy="107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Following pages would separately show the machine learning algorithms that we used in our models. 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8"/>
          <p:cNvSpPr>
            <a:spLocks noGrp="1" noChangeArrowheads="1"/>
          </p:cNvSpPr>
          <p:nvPr/>
        </p:nvSpPr>
        <p:spPr>
          <a:xfrm>
            <a:off x="1114015" y="439280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D74B4B"/>
                </a:solidFill>
                <a:effectLst/>
                <a:uLnTx/>
                <a:uFillTx/>
                <a:latin typeface="Segoe UI Light"/>
                <a:ea typeface="Microsoft JhengHei" panose="020B0604030504040204" pitchFamily="34" charset="-120"/>
                <a:cs typeface="+mj-cs"/>
              </a:rPr>
              <a:t>Random forest</a:t>
            </a:r>
            <a:b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D74B4B"/>
                </a:solidFill>
                <a:effectLst/>
                <a:uLnTx/>
                <a:uFillTx/>
                <a:latin typeface="Segoe UI Light"/>
                <a:ea typeface="Microsoft JhengHei" panose="020B0604030504040204" pitchFamily="34" charset="-120"/>
                <a:cs typeface="+mj-cs"/>
              </a:rPr>
            </a:b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微软雅黑 Light"/>
                <a:cs typeface="+mj-cs"/>
              </a:rPr>
              <a:t>Ensemble learning method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微软雅黑 Light"/>
              <a:cs typeface="+mj-cs"/>
            </a:endParaRPr>
          </a:p>
        </p:txBody>
      </p:sp>
      <p:sp>
        <p:nvSpPr>
          <p:cNvPr id="22" name="圆角矩形 19"/>
          <p:cNvSpPr>
            <a:spLocks noChangeAspect="1" noChangeArrowheads="1"/>
          </p:cNvSpPr>
          <p:nvPr/>
        </p:nvSpPr>
        <p:spPr bwMode="auto">
          <a:xfrm>
            <a:off x="273377" y="528834"/>
            <a:ext cx="840638" cy="81240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597140" y="194945"/>
            <a:ext cx="4418965" cy="3622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3daf0182e84a94b1f8eec1de27b478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01825"/>
            <a:ext cx="3499485" cy="2173605"/>
          </a:xfrm>
          <a:prstGeom prst="rect">
            <a:avLst/>
          </a:prstGeom>
        </p:spPr>
      </p:pic>
      <p:pic>
        <p:nvPicPr>
          <p:cNvPr id="3" name="图片 2" descr="b57f2d1185d5da814a9100a939b651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95" y="4234180"/>
            <a:ext cx="3488690" cy="2068195"/>
          </a:xfrm>
          <a:prstGeom prst="rect">
            <a:avLst/>
          </a:prstGeom>
        </p:spPr>
      </p:pic>
      <p:sp>
        <p:nvSpPr>
          <p:cNvPr id="27659" name="文本框 14"/>
          <p:cNvSpPr txBox="1">
            <a:spLocks noChangeArrowheads="1"/>
          </p:cNvSpPr>
          <p:nvPr/>
        </p:nvSpPr>
        <p:spPr bwMode="auto">
          <a:xfrm>
            <a:off x="4206875" y="4568825"/>
            <a:ext cx="786828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354B5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A Random Forest is essentially a collection of Decision Trees. A decision tree is built on an entire dataset, using all the features/variables of interest, whereas a random forest randomly selects observations/rows and specific features/variables to build multiple decision trees from and then averages the results.</a:t>
            </a:r>
          </a:p>
        </p:txBody>
      </p:sp>
      <p:sp>
        <p:nvSpPr>
          <p:cNvPr id="4" name="文本框 14"/>
          <p:cNvSpPr txBox="1">
            <a:spLocks noChangeArrowheads="1"/>
          </p:cNvSpPr>
          <p:nvPr/>
        </p:nvSpPr>
        <p:spPr bwMode="auto">
          <a:xfrm>
            <a:off x="4206875" y="2305685"/>
            <a:ext cx="280098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54B5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 The line charts of Random Forest versus Decision Tree</a:t>
            </a:r>
          </a:p>
        </p:txBody>
      </p:sp>
      <p:sp>
        <p:nvSpPr>
          <p:cNvPr id="7" name="右箭头 6"/>
          <p:cNvSpPr/>
          <p:nvPr/>
        </p:nvSpPr>
        <p:spPr>
          <a:xfrm>
            <a:off x="5636260" y="911225"/>
            <a:ext cx="1781810" cy="5270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3627755" y="2612390"/>
            <a:ext cx="815975" cy="3829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3411855" y="3361690"/>
            <a:ext cx="1464310" cy="584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Catalogue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2DE31D-B7B0-4FF4-BDEB-807C5FC2BEDD}"/>
              </a:ext>
            </a:extLst>
          </p:cNvPr>
          <p:cNvGrpSpPr/>
          <p:nvPr/>
        </p:nvGrpSpPr>
        <p:grpSpPr>
          <a:xfrm>
            <a:off x="6513419" y="1728088"/>
            <a:ext cx="5256212" cy="3577392"/>
            <a:chOff x="1245140" y="1762485"/>
            <a:chExt cx="5256212" cy="3577392"/>
          </a:xfrm>
        </p:grpSpPr>
        <p:sp>
          <p:nvSpPr>
            <p:cNvPr id="13315" name="圆角矩形 3"/>
            <p:cNvSpPr>
              <a:spLocks noChangeAspect="1" noChangeArrowheads="1"/>
            </p:cNvSpPr>
            <p:nvPr/>
          </p:nvSpPr>
          <p:spPr bwMode="auto">
            <a:xfrm>
              <a:off x="1245140" y="1860910"/>
              <a:ext cx="539750" cy="53975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16" name="圆角矩形 4"/>
            <p:cNvSpPr>
              <a:spLocks noChangeAspect="1" noChangeArrowheads="1"/>
            </p:cNvSpPr>
            <p:nvPr/>
          </p:nvSpPr>
          <p:spPr bwMode="auto">
            <a:xfrm>
              <a:off x="1247060" y="3131939"/>
              <a:ext cx="539750" cy="54133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17" name="圆角矩形 5"/>
            <p:cNvSpPr>
              <a:spLocks noChangeAspect="1" noChangeArrowheads="1"/>
            </p:cNvSpPr>
            <p:nvPr/>
          </p:nvSpPr>
          <p:spPr bwMode="auto">
            <a:xfrm>
              <a:off x="1245140" y="4445871"/>
              <a:ext cx="539750" cy="53975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18" name="文本框 7"/>
            <p:cNvSpPr txBox="1">
              <a:spLocks noChangeArrowheads="1"/>
            </p:cNvSpPr>
            <p:nvPr/>
          </p:nvSpPr>
          <p:spPr bwMode="auto">
            <a:xfrm>
              <a:off x="1935702" y="1762485"/>
              <a:ext cx="1624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74B4B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SECTION ONE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74B4B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19" name="文本框 8"/>
            <p:cNvSpPr txBox="1">
              <a:spLocks noChangeArrowheads="1"/>
            </p:cNvSpPr>
            <p:nvPr/>
          </p:nvSpPr>
          <p:spPr bwMode="auto">
            <a:xfrm>
              <a:off x="1935702" y="2130785"/>
              <a:ext cx="4565650" cy="349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sz="1600" dirty="0">
                  <a:solidFill>
                    <a:srgbClr val="000000"/>
                  </a:solidFill>
                </a:rPr>
                <a:t>Introduction and simple visualization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20" name="文本框 9"/>
            <p:cNvSpPr txBox="1">
              <a:spLocks noChangeArrowheads="1"/>
            </p:cNvSpPr>
            <p:nvPr/>
          </p:nvSpPr>
          <p:spPr bwMode="auto">
            <a:xfrm>
              <a:off x="1935702" y="3041546"/>
              <a:ext cx="16750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74B4B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SECTION TWO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74B4B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21" name="文本框 10"/>
            <p:cNvSpPr txBox="1">
              <a:spLocks noChangeArrowheads="1"/>
            </p:cNvSpPr>
            <p:nvPr/>
          </p:nvSpPr>
          <p:spPr bwMode="auto">
            <a:xfrm>
              <a:off x="1935702" y="3411434"/>
              <a:ext cx="4565650" cy="349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Data preprocessing and algorithms applying.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22" name="文本框 11"/>
            <p:cNvSpPr txBox="1">
              <a:spLocks noChangeArrowheads="1"/>
            </p:cNvSpPr>
            <p:nvPr/>
          </p:nvSpPr>
          <p:spPr bwMode="auto">
            <a:xfrm>
              <a:off x="1935702" y="4341468"/>
              <a:ext cx="18149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74B4B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SECTION THREE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74B4B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23" name="文本框 12"/>
            <p:cNvSpPr txBox="1">
              <a:spLocks noChangeArrowheads="1"/>
            </p:cNvSpPr>
            <p:nvPr/>
          </p:nvSpPr>
          <p:spPr bwMode="auto">
            <a:xfrm>
              <a:off x="1935702" y="4709768"/>
              <a:ext cx="4565650" cy="63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Conclusion of results and application significance.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9E87E8A-1DDE-4CEA-8A95-164A8D69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69" y="1560499"/>
            <a:ext cx="5894535" cy="3927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64845" y="1854200"/>
            <a:ext cx="2399030" cy="2183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1" name="标题 8"/>
          <p:cNvSpPr>
            <a:spLocks noGrp="1" noChangeArrowheads="1"/>
          </p:cNvSpPr>
          <p:nvPr/>
        </p:nvSpPr>
        <p:spPr>
          <a:xfrm>
            <a:off x="1114015" y="439280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D74B4B"/>
                </a:solidFill>
                <a:effectLst/>
                <a:uLnTx/>
                <a:uFillTx/>
                <a:latin typeface="Segoe UI Light"/>
                <a:ea typeface="Microsoft JhengHei" panose="020B0604030504040204" pitchFamily="34" charset="-120"/>
                <a:cs typeface="+mj-cs"/>
              </a:rPr>
              <a:t>K-nearest neighbors(KNN)</a:t>
            </a:r>
            <a:b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D74B4B"/>
                </a:solidFill>
                <a:effectLst/>
                <a:uLnTx/>
                <a:uFillTx/>
                <a:latin typeface="Segoe UI Light"/>
                <a:ea typeface="Microsoft JhengHei" panose="020B0604030504040204" pitchFamily="34" charset="-120"/>
                <a:cs typeface="+mj-cs"/>
              </a:rPr>
            </a:b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微软雅黑 Light"/>
                <a:cs typeface="+mj-cs"/>
              </a:rPr>
              <a:t>Non-parametric classification method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微软雅黑 Light"/>
              <a:cs typeface="+mj-cs"/>
            </a:endParaRPr>
          </a:p>
        </p:txBody>
      </p:sp>
      <p:sp>
        <p:nvSpPr>
          <p:cNvPr id="22" name="圆角矩形 19"/>
          <p:cNvSpPr>
            <a:spLocks noChangeAspect="1" noChangeArrowheads="1"/>
          </p:cNvSpPr>
          <p:nvPr/>
        </p:nvSpPr>
        <p:spPr bwMode="auto">
          <a:xfrm>
            <a:off x="273377" y="528834"/>
            <a:ext cx="840638" cy="81240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11" name="椭圆 3"/>
          <p:cNvSpPr>
            <a:spLocks noChangeAspect="1" noChangeArrowheads="1"/>
          </p:cNvSpPr>
          <p:nvPr/>
        </p:nvSpPr>
        <p:spPr bwMode="auto">
          <a:xfrm>
            <a:off x="7310438" y="1829118"/>
            <a:ext cx="720725" cy="720725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13" name="文本框 53"/>
          <p:cNvSpPr txBox="1">
            <a:spLocks noChangeArrowheads="1"/>
          </p:cNvSpPr>
          <p:nvPr/>
        </p:nvSpPr>
        <p:spPr bwMode="auto">
          <a:xfrm>
            <a:off x="3292475" y="2500630"/>
            <a:ext cx="3282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54B5E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Example of k-NN classification.</a:t>
            </a:r>
          </a:p>
        </p:txBody>
      </p:sp>
      <p:sp>
        <p:nvSpPr>
          <p:cNvPr id="14" name="矩形 54"/>
          <p:cNvSpPr>
            <a:spLocks noChangeArrowheads="1"/>
          </p:cNvSpPr>
          <p:nvPr/>
        </p:nvSpPr>
        <p:spPr bwMode="auto">
          <a:xfrm>
            <a:off x="3606800" y="3074670"/>
            <a:ext cx="2868613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The test sample (green dot) should be classified either to blue squares or to red triangles.</a:t>
            </a:r>
          </a:p>
        </p:txBody>
      </p:sp>
      <p:sp>
        <p:nvSpPr>
          <p:cNvPr id="19" name="椭圆 3"/>
          <p:cNvSpPr>
            <a:spLocks noChangeAspect="1" noChangeArrowheads="1"/>
          </p:cNvSpPr>
          <p:nvPr/>
        </p:nvSpPr>
        <p:spPr bwMode="auto">
          <a:xfrm>
            <a:off x="7310438" y="2868613"/>
            <a:ext cx="720725" cy="720725"/>
          </a:xfrm>
          <a:prstGeom prst="ellipse">
            <a:avLst/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24" name="矩形 56"/>
          <p:cNvSpPr>
            <a:spLocks noChangeArrowheads="1"/>
          </p:cNvSpPr>
          <p:nvPr/>
        </p:nvSpPr>
        <p:spPr bwMode="auto">
          <a:xfrm>
            <a:off x="8112760" y="1827530"/>
            <a:ext cx="4003675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If k = 3 (solid line circle) it is assigned to the red triangles because there are 2 triangles and only 1 square inside the inner circle.</a:t>
            </a:r>
          </a:p>
        </p:txBody>
      </p:sp>
      <p:sp>
        <p:nvSpPr>
          <p:cNvPr id="25" name="矩形 56"/>
          <p:cNvSpPr>
            <a:spLocks noChangeArrowheads="1"/>
          </p:cNvSpPr>
          <p:nvPr/>
        </p:nvSpPr>
        <p:spPr bwMode="auto">
          <a:xfrm>
            <a:off x="8112760" y="2858770"/>
            <a:ext cx="4003675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  <a:sym typeface="+mn-ea"/>
              </a:rPr>
              <a:t>If k = 5 (dashed line circle) it is assigned to the blue squares (3 squares vs. 2 triangles inside the outer circle).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8F8F8F"/>
              </a:solidFill>
              <a:effectLst/>
              <a:uLnTx/>
              <a:uFillTx/>
              <a:latin typeface="Segoe UI" panose="020B0502040204020203" pitchFamily="34" charset="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27" name="图片 26" descr="e3280d858d23486eed63e954d74853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0" y="4524375"/>
            <a:ext cx="5895975" cy="1581150"/>
          </a:xfrm>
          <a:prstGeom prst="rect">
            <a:avLst/>
          </a:prstGeom>
        </p:spPr>
      </p:pic>
      <p:pic>
        <p:nvPicPr>
          <p:cNvPr id="32774" name="组合 1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770" y="5782945"/>
            <a:ext cx="57308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8" name="Freeform 52"/>
          <p:cNvSpPr>
            <a:spLocks noChangeArrowheads="1"/>
          </p:cNvSpPr>
          <p:nvPr/>
        </p:nvSpPr>
        <p:spPr bwMode="auto">
          <a:xfrm>
            <a:off x="6984683" y="5311458"/>
            <a:ext cx="1277937" cy="360362"/>
          </a:xfrm>
          <a:custGeom>
            <a:avLst/>
            <a:gdLst>
              <a:gd name="T0" fmla="*/ 614 w 642"/>
              <a:gd name="T1" fmla="*/ 109 h 181"/>
              <a:gd name="T2" fmla="*/ 614 w 642"/>
              <a:gd name="T3" fmla="*/ 0 h 181"/>
              <a:gd name="T4" fmla="*/ 606 w 642"/>
              <a:gd name="T5" fmla="*/ 0 h 181"/>
              <a:gd name="T6" fmla="*/ 598 w 642"/>
              <a:gd name="T7" fmla="*/ 0 h 181"/>
              <a:gd name="T8" fmla="*/ 0 w 642"/>
              <a:gd name="T9" fmla="*/ 0 h 181"/>
              <a:gd name="T10" fmla="*/ 0 w 642"/>
              <a:gd name="T11" fmla="*/ 16 h 181"/>
              <a:gd name="T12" fmla="*/ 598 w 642"/>
              <a:gd name="T13" fmla="*/ 16 h 181"/>
              <a:gd name="T14" fmla="*/ 598 w 642"/>
              <a:gd name="T15" fmla="*/ 109 h 181"/>
              <a:gd name="T16" fmla="*/ 569 w 642"/>
              <a:gd name="T17" fmla="*/ 144 h 181"/>
              <a:gd name="T18" fmla="*/ 606 w 642"/>
              <a:gd name="T19" fmla="*/ 181 h 181"/>
              <a:gd name="T20" fmla="*/ 642 w 642"/>
              <a:gd name="T21" fmla="*/ 144 h 181"/>
              <a:gd name="T22" fmla="*/ 614 w 642"/>
              <a:gd name="T23" fmla="*/ 109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2" h="181">
                <a:moveTo>
                  <a:pt x="614" y="109"/>
                </a:moveTo>
                <a:cubicBezTo>
                  <a:pt x="614" y="0"/>
                  <a:pt x="614" y="0"/>
                  <a:pt x="614" y="0"/>
                </a:cubicBezTo>
                <a:cubicBezTo>
                  <a:pt x="606" y="0"/>
                  <a:pt x="606" y="0"/>
                  <a:pt x="606" y="0"/>
                </a:cubicBezTo>
                <a:cubicBezTo>
                  <a:pt x="598" y="0"/>
                  <a:pt x="598" y="0"/>
                  <a:pt x="59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09"/>
                  <a:pt x="598" y="109"/>
                  <a:pt x="598" y="109"/>
                </a:cubicBezTo>
                <a:cubicBezTo>
                  <a:pt x="581" y="112"/>
                  <a:pt x="569" y="127"/>
                  <a:pt x="569" y="144"/>
                </a:cubicBezTo>
                <a:cubicBezTo>
                  <a:pt x="569" y="164"/>
                  <a:pt x="585" y="181"/>
                  <a:pt x="606" y="181"/>
                </a:cubicBezTo>
                <a:cubicBezTo>
                  <a:pt x="626" y="181"/>
                  <a:pt x="642" y="164"/>
                  <a:pt x="642" y="144"/>
                </a:cubicBezTo>
                <a:cubicBezTo>
                  <a:pt x="642" y="127"/>
                  <a:pt x="630" y="112"/>
                  <a:pt x="614" y="109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96" name="文本框 71"/>
          <p:cNvSpPr txBox="1">
            <a:spLocks noChangeArrowheads="1"/>
          </p:cNvSpPr>
          <p:nvPr/>
        </p:nvSpPr>
        <p:spPr bwMode="auto">
          <a:xfrm>
            <a:off x="7748270" y="5727383"/>
            <a:ext cx="273494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Performance in Modeling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8"/>
          <p:cNvSpPr>
            <a:spLocks noGrp="1" noChangeArrowheads="1"/>
          </p:cNvSpPr>
          <p:nvPr/>
        </p:nvSpPr>
        <p:spPr>
          <a:xfrm>
            <a:off x="1114015" y="439280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D74B4B"/>
                </a:solidFill>
                <a:effectLst/>
                <a:uLnTx/>
                <a:uFillTx/>
                <a:latin typeface="Segoe UI Light"/>
                <a:ea typeface="Microsoft JhengHei" panose="020B0604030504040204" pitchFamily="34" charset="-120"/>
                <a:cs typeface="+mj-cs"/>
              </a:rPr>
              <a:t>Adaboost</a:t>
            </a:r>
            <a:b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D74B4B"/>
                </a:solidFill>
                <a:effectLst/>
                <a:uLnTx/>
                <a:uFillTx/>
                <a:latin typeface="Segoe UI Light"/>
                <a:ea typeface="Microsoft JhengHei" panose="020B0604030504040204" pitchFamily="34" charset="-120"/>
                <a:cs typeface="+mj-cs"/>
              </a:rPr>
            </a:b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微软雅黑 Light"/>
                <a:cs typeface="+mj-cs"/>
              </a:rPr>
              <a:t>Statistical Classification Meta-algorithm</a:t>
            </a:r>
          </a:p>
        </p:txBody>
      </p:sp>
      <p:sp>
        <p:nvSpPr>
          <p:cNvPr id="22" name="圆角矩形 19"/>
          <p:cNvSpPr>
            <a:spLocks noChangeAspect="1" noChangeArrowheads="1"/>
          </p:cNvSpPr>
          <p:nvPr/>
        </p:nvSpPr>
        <p:spPr bwMode="auto">
          <a:xfrm>
            <a:off x="273377" y="528834"/>
            <a:ext cx="840638" cy="81240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pic>
        <p:nvPicPr>
          <p:cNvPr id="2" name="图片 1" descr="cd352c4eba0993e689bc1442ef250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4686935"/>
            <a:ext cx="5981700" cy="1609725"/>
          </a:xfrm>
          <a:prstGeom prst="rect">
            <a:avLst/>
          </a:prstGeom>
        </p:spPr>
      </p:pic>
      <p:pic>
        <p:nvPicPr>
          <p:cNvPr id="32774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770" y="5782945"/>
            <a:ext cx="57308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8" name="Freeform 52"/>
          <p:cNvSpPr>
            <a:spLocks noChangeArrowheads="1"/>
          </p:cNvSpPr>
          <p:nvPr/>
        </p:nvSpPr>
        <p:spPr bwMode="auto">
          <a:xfrm>
            <a:off x="6984683" y="5311458"/>
            <a:ext cx="1277937" cy="360362"/>
          </a:xfrm>
          <a:custGeom>
            <a:avLst/>
            <a:gdLst>
              <a:gd name="T0" fmla="*/ 614 w 642"/>
              <a:gd name="T1" fmla="*/ 109 h 181"/>
              <a:gd name="T2" fmla="*/ 614 w 642"/>
              <a:gd name="T3" fmla="*/ 0 h 181"/>
              <a:gd name="T4" fmla="*/ 606 w 642"/>
              <a:gd name="T5" fmla="*/ 0 h 181"/>
              <a:gd name="T6" fmla="*/ 598 w 642"/>
              <a:gd name="T7" fmla="*/ 0 h 181"/>
              <a:gd name="T8" fmla="*/ 0 w 642"/>
              <a:gd name="T9" fmla="*/ 0 h 181"/>
              <a:gd name="T10" fmla="*/ 0 w 642"/>
              <a:gd name="T11" fmla="*/ 16 h 181"/>
              <a:gd name="T12" fmla="*/ 598 w 642"/>
              <a:gd name="T13" fmla="*/ 16 h 181"/>
              <a:gd name="T14" fmla="*/ 598 w 642"/>
              <a:gd name="T15" fmla="*/ 109 h 181"/>
              <a:gd name="T16" fmla="*/ 569 w 642"/>
              <a:gd name="T17" fmla="*/ 144 h 181"/>
              <a:gd name="T18" fmla="*/ 606 w 642"/>
              <a:gd name="T19" fmla="*/ 181 h 181"/>
              <a:gd name="T20" fmla="*/ 642 w 642"/>
              <a:gd name="T21" fmla="*/ 144 h 181"/>
              <a:gd name="T22" fmla="*/ 614 w 642"/>
              <a:gd name="T23" fmla="*/ 109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2" h="181">
                <a:moveTo>
                  <a:pt x="614" y="109"/>
                </a:moveTo>
                <a:cubicBezTo>
                  <a:pt x="614" y="0"/>
                  <a:pt x="614" y="0"/>
                  <a:pt x="614" y="0"/>
                </a:cubicBezTo>
                <a:cubicBezTo>
                  <a:pt x="606" y="0"/>
                  <a:pt x="606" y="0"/>
                  <a:pt x="606" y="0"/>
                </a:cubicBezTo>
                <a:cubicBezTo>
                  <a:pt x="598" y="0"/>
                  <a:pt x="598" y="0"/>
                  <a:pt x="59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09"/>
                  <a:pt x="598" y="109"/>
                  <a:pt x="598" y="109"/>
                </a:cubicBezTo>
                <a:cubicBezTo>
                  <a:pt x="581" y="112"/>
                  <a:pt x="569" y="127"/>
                  <a:pt x="569" y="144"/>
                </a:cubicBezTo>
                <a:cubicBezTo>
                  <a:pt x="569" y="164"/>
                  <a:pt x="585" y="181"/>
                  <a:pt x="606" y="181"/>
                </a:cubicBezTo>
                <a:cubicBezTo>
                  <a:pt x="626" y="181"/>
                  <a:pt x="642" y="164"/>
                  <a:pt x="642" y="144"/>
                </a:cubicBezTo>
                <a:cubicBezTo>
                  <a:pt x="642" y="127"/>
                  <a:pt x="630" y="112"/>
                  <a:pt x="614" y="109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96" name="文本框 71"/>
          <p:cNvSpPr txBox="1">
            <a:spLocks noChangeArrowheads="1"/>
          </p:cNvSpPr>
          <p:nvPr/>
        </p:nvSpPr>
        <p:spPr bwMode="auto">
          <a:xfrm>
            <a:off x="7748270" y="5727383"/>
            <a:ext cx="273494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Performance in Modeling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6255" y="1971040"/>
            <a:ext cx="661797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AdaBoost is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adaptive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 in the sense that subsequent weak learners are tweaked in favor of those instances misclassified by previous classifiers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. The individual learners can be weak, but as long as the performance of each one is slightly better than random guessing, the final model can be proven to converge to a strong learner. In other words, it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  <a:sym typeface="+mn-ea"/>
              </a:rPr>
              <a:t>combine multiple “weak classifiers” into a single “strong classifier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  <a:sym typeface="+mn-ea"/>
              </a:rPr>
              <a:t>!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92110" y="730250"/>
            <a:ext cx="386397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→ The weak learners in AdaBoost are decision trees with a single split, called decision stumps.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→ AdaBoost works by putting more weight on difficult to classify instances and less on those already handled well.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→ AdaBoost algorithms can be used for both classification and regression problem.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8"/>
          <p:cNvSpPr>
            <a:spLocks noGrp="1" noChangeArrowheads="1"/>
          </p:cNvSpPr>
          <p:nvPr/>
        </p:nvSpPr>
        <p:spPr>
          <a:xfrm>
            <a:off x="1114015" y="439280"/>
            <a:ext cx="10515600" cy="1079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D74B4B"/>
                </a:solidFill>
                <a:effectLst/>
                <a:uLnTx/>
                <a:uFillTx/>
                <a:latin typeface="Segoe UI Light"/>
                <a:ea typeface="Microsoft JhengHei" panose="020B0604030504040204" pitchFamily="34" charset="-120"/>
                <a:cs typeface="+mj-cs"/>
              </a:rPr>
              <a:t>Netural Network</a:t>
            </a:r>
            <a:b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D74B4B"/>
                </a:solidFill>
                <a:effectLst/>
                <a:uLnTx/>
                <a:uFillTx/>
                <a:latin typeface="Segoe UI Light"/>
                <a:ea typeface="Microsoft JhengHei" panose="020B0604030504040204" pitchFamily="34" charset="-120"/>
                <a:cs typeface="+mj-cs"/>
              </a:rPr>
            </a:b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微软雅黑 Light"/>
                <a:cs typeface="+mj-cs"/>
              </a:rPr>
              <a:t>Biological Neural Networks System</a:t>
            </a:r>
          </a:p>
        </p:txBody>
      </p:sp>
      <p:sp>
        <p:nvSpPr>
          <p:cNvPr id="22" name="圆角矩形 19"/>
          <p:cNvSpPr>
            <a:spLocks noChangeAspect="1" noChangeArrowheads="1"/>
          </p:cNvSpPr>
          <p:nvPr/>
        </p:nvSpPr>
        <p:spPr bwMode="auto">
          <a:xfrm>
            <a:off x="273377" y="528834"/>
            <a:ext cx="840638" cy="81240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" y="3043555"/>
            <a:ext cx="4826635" cy="3707130"/>
          </a:xfrm>
          <a:prstGeom prst="rect">
            <a:avLst/>
          </a:prstGeom>
        </p:spPr>
      </p:pic>
      <p:pic>
        <p:nvPicPr>
          <p:cNvPr id="32774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5675630"/>
            <a:ext cx="57308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8" name="Freeform 52"/>
          <p:cNvSpPr>
            <a:spLocks noChangeArrowheads="1"/>
          </p:cNvSpPr>
          <p:nvPr/>
        </p:nvSpPr>
        <p:spPr bwMode="auto">
          <a:xfrm>
            <a:off x="5751513" y="5204143"/>
            <a:ext cx="1277937" cy="360362"/>
          </a:xfrm>
          <a:custGeom>
            <a:avLst/>
            <a:gdLst>
              <a:gd name="T0" fmla="*/ 614 w 642"/>
              <a:gd name="T1" fmla="*/ 109 h 181"/>
              <a:gd name="T2" fmla="*/ 614 w 642"/>
              <a:gd name="T3" fmla="*/ 0 h 181"/>
              <a:gd name="T4" fmla="*/ 606 w 642"/>
              <a:gd name="T5" fmla="*/ 0 h 181"/>
              <a:gd name="T6" fmla="*/ 598 w 642"/>
              <a:gd name="T7" fmla="*/ 0 h 181"/>
              <a:gd name="T8" fmla="*/ 0 w 642"/>
              <a:gd name="T9" fmla="*/ 0 h 181"/>
              <a:gd name="T10" fmla="*/ 0 w 642"/>
              <a:gd name="T11" fmla="*/ 16 h 181"/>
              <a:gd name="T12" fmla="*/ 598 w 642"/>
              <a:gd name="T13" fmla="*/ 16 h 181"/>
              <a:gd name="T14" fmla="*/ 598 w 642"/>
              <a:gd name="T15" fmla="*/ 109 h 181"/>
              <a:gd name="T16" fmla="*/ 569 w 642"/>
              <a:gd name="T17" fmla="*/ 144 h 181"/>
              <a:gd name="T18" fmla="*/ 606 w 642"/>
              <a:gd name="T19" fmla="*/ 181 h 181"/>
              <a:gd name="T20" fmla="*/ 642 w 642"/>
              <a:gd name="T21" fmla="*/ 144 h 181"/>
              <a:gd name="T22" fmla="*/ 614 w 642"/>
              <a:gd name="T23" fmla="*/ 109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2" h="181">
                <a:moveTo>
                  <a:pt x="614" y="109"/>
                </a:moveTo>
                <a:cubicBezTo>
                  <a:pt x="614" y="0"/>
                  <a:pt x="614" y="0"/>
                  <a:pt x="614" y="0"/>
                </a:cubicBezTo>
                <a:cubicBezTo>
                  <a:pt x="606" y="0"/>
                  <a:pt x="606" y="0"/>
                  <a:pt x="606" y="0"/>
                </a:cubicBezTo>
                <a:cubicBezTo>
                  <a:pt x="598" y="0"/>
                  <a:pt x="598" y="0"/>
                  <a:pt x="59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09"/>
                  <a:pt x="598" y="109"/>
                  <a:pt x="598" y="109"/>
                </a:cubicBezTo>
                <a:cubicBezTo>
                  <a:pt x="581" y="112"/>
                  <a:pt x="569" y="127"/>
                  <a:pt x="569" y="144"/>
                </a:cubicBezTo>
                <a:cubicBezTo>
                  <a:pt x="569" y="164"/>
                  <a:pt x="585" y="181"/>
                  <a:pt x="606" y="181"/>
                </a:cubicBezTo>
                <a:cubicBezTo>
                  <a:pt x="626" y="181"/>
                  <a:pt x="642" y="164"/>
                  <a:pt x="642" y="144"/>
                </a:cubicBezTo>
                <a:cubicBezTo>
                  <a:pt x="642" y="127"/>
                  <a:pt x="630" y="112"/>
                  <a:pt x="614" y="109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96" name="文本框 71"/>
          <p:cNvSpPr txBox="1">
            <a:spLocks noChangeArrowheads="1"/>
          </p:cNvSpPr>
          <p:nvPr/>
        </p:nvSpPr>
        <p:spPr bwMode="auto">
          <a:xfrm>
            <a:off x="6515100" y="5620068"/>
            <a:ext cx="273494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Performance in Modeling</a:t>
            </a:r>
          </a:p>
        </p:txBody>
      </p:sp>
      <p:pic>
        <p:nvPicPr>
          <p:cNvPr id="106" name="图片 105"/>
          <p:cNvPicPr/>
          <p:nvPr/>
        </p:nvPicPr>
        <p:blipFill>
          <a:blip r:embed="rId4"/>
          <a:stretch>
            <a:fillRect/>
          </a:stretch>
        </p:blipFill>
        <p:spPr>
          <a:xfrm>
            <a:off x="6779895" y="207010"/>
            <a:ext cx="2645410" cy="2240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874885" y="450850"/>
            <a:ext cx="20307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computing systems inspired by the biological neural networks that constitute animal brains</a:t>
            </a:r>
          </a:p>
        </p:txBody>
      </p:sp>
      <p:sp>
        <p:nvSpPr>
          <p:cNvPr id="19468" name="文本框 15"/>
          <p:cNvSpPr txBox="1">
            <a:spLocks noChangeArrowheads="1"/>
          </p:cNvSpPr>
          <p:nvPr/>
        </p:nvSpPr>
        <p:spPr bwMode="auto">
          <a:xfrm>
            <a:off x="8171180" y="2759710"/>
            <a:ext cx="73406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Depth</a:t>
            </a:r>
          </a:p>
        </p:txBody>
      </p:sp>
      <p:sp>
        <p:nvSpPr>
          <p:cNvPr id="19469" name="文本框 16"/>
          <p:cNvSpPr txBox="1">
            <a:spLocks noChangeArrowheads="1"/>
          </p:cNvSpPr>
          <p:nvPr/>
        </p:nvSpPr>
        <p:spPr bwMode="auto">
          <a:xfrm>
            <a:off x="8209915" y="3229293"/>
            <a:ext cx="65595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Layer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470" name="文本框 17"/>
          <p:cNvSpPr txBox="1">
            <a:spLocks noChangeArrowheads="1"/>
          </p:cNvSpPr>
          <p:nvPr/>
        </p:nvSpPr>
        <p:spPr bwMode="auto">
          <a:xfrm>
            <a:off x="7944485" y="3699510"/>
            <a:ext cx="11880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Complexity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471" name="文本框 18"/>
          <p:cNvSpPr txBox="1">
            <a:spLocks noChangeArrowheads="1"/>
          </p:cNvSpPr>
          <p:nvPr/>
        </p:nvSpPr>
        <p:spPr bwMode="auto">
          <a:xfrm>
            <a:off x="7562850" y="4258310"/>
            <a:ext cx="195135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Supervised learning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文本框 9"/>
          <p:cNvSpPr txBox="1">
            <a:spLocks noChangeArrowheads="1"/>
          </p:cNvSpPr>
          <p:nvPr/>
        </p:nvSpPr>
        <p:spPr bwMode="auto">
          <a:xfrm>
            <a:off x="8256588" y="2366963"/>
            <a:ext cx="36004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6600">
                <a:solidFill>
                  <a:schemeClr val="bg1"/>
                </a:solidFill>
                <a:latin typeface="Segoe UI Light" panose="020B0502040204020203" pitchFamily="34" charset="0"/>
              </a:rPr>
              <a:t>CHAPTER</a:t>
            </a:r>
          </a:p>
          <a:p>
            <a:pPr algn="r" eaLnBrk="1" hangingPunct="1"/>
            <a:r>
              <a:rPr lang="en-US" altLang="zh-CN" sz="6600">
                <a:solidFill>
                  <a:schemeClr val="bg1"/>
                </a:solidFill>
                <a:latin typeface="Segoe UI Light" panose="020B0502040204020203" pitchFamily="34" charset="0"/>
              </a:rPr>
              <a:t>THREE</a:t>
            </a:r>
            <a:endParaRPr lang="zh-CN" altLang="en-US" sz="660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28674" name="文本框 11"/>
          <p:cNvSpPr txBox="1">
            <a:spLocks noChangeArrowheads="1"/>
          </p:cNvSpPr>
          <p:nvPr/>
        </p:nvSpPr>
        <p:spPr bwMode="auto">
          <a:xfrm>
            <a:off x="839788" y="4129088"/>
            <a:ext cx="6973887" cy="404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dirty="0">
                <a:solidFill>
                  <a:schemeClr val="bg1"/>
                </a:solidFill>
              </a:rPr>
              <a:t>Model Selection&amp; Project Significance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Group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4784725"/>
            <a:ext cx="53657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41022" y="487676"/>
            <a:ext cx="10515600" cy="1079500"/>
          </a:xfrm>
        </p:spPr>
        <p:txBody>
          <a:bodyPr/>
          <a:lstStyle/>
          <a:p>
            <a:pPr eaLnBrk="1" hangingPunct="1"/>
            <a:r>
              <a:rPr lang="en-US" altLang="zh-CN" dirty="0"/>
              <a:t>Accuracy Comparison</a:t>
            </a:r>
            <a:endParaRPr lang="zh-CN" altLang="en-US" dirty="0"/>
          </a:p>
        </p:txBody>
      </p:sp>
      <p:sp>
        <p:nvSpPr>
          <p:cNvPr id="29700" name="圆角矩形 2"/>
          <p:cNvSpPr>
            <a:spLocks noChangeArrowheads="1"/>
          </p:cNvSpPr>
          <p:nvPr/>
        </p:nvSpPr>
        <p:spPr bwMode="auto">
          <a:xfrm>
            <a:off x="2495550" y="2343150"/>
            <a:ext cx="4321175" cy="71438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1" name="圆角矩形 7"/>
          <p:cNvSpPr>
            <a:spLocks noChangeArrowheads="1"/>
          </p:cNvSpPr>
          <p:nvPr/>
        </p:nvSpPr>
        <p:spPr bwMode="auto">
          <a:xfrm>
            <a:off x="2495550" y="2343150"/>
            <a:ext cx="3789363" cy="457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2" name="椭圆 8"/>
          <p:cNvSpPr>
            <a:spLocks noChangeAspect="1" noChangeArrowheads="1"/>
          </p:cNvSpPr>
          <p:nvPr/>
        </p:nvSpPr>
        <p:spPr bwMode="auto">
          <a:xfrm>
            <a:off x="6284913" y="2271713"/>
            <a:ext cx="215900" cy="2159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3" name="圆角矩形 11"/>
          <p:cNvSpPr>
            <a:spLocks noChangeArrowheads="1"/>
          </p:cNvSpPr>
          <p:nvPr/>
        </p:nvSpPr>
        <p:spPr bwMode="auto">
          <a:xfrm>
            <a:off x="2495550" y="2935288"/>
            <a:ext cx="4321175" cy="71437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4" name="圆角矩形 12"/>
          <p:cNvSpPr>
            <a:spLocks noChangeArrowheads="1"/>
          </p:cNvSpPr>
          <p:nvPr/>
        </p:nvSpPr>
        <p:spPr bwMode="auto">
          <a:xfrm>
            <a:off x="2495550" y="2935288"/>
            <a:ext cx="68541" cy="700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5" name="椭圆 13"/>
          <p:cNvSpPr>
            <a:spLocks noChangeAspect="1" noChangeArrowheads="1"/>
          </p:cNvSpPr>
          <p:nvPr/>
        </p:nvSpPr>
        <p:spPr bwMode="auto">
          <a:xfrm>
            <a:off x="2514748" y="2848942"/>
            <a:ext cx="215900" cy="2159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6" name="圆角矩形 15"/>
          <p:cNvSpPr>
            <a:spLocks noChangeArrowheads="1"/>
          </p:cNvSpPr>
          <p:nvPr/>
        </p:nvSpPr>
        <p:spPr bwMode="auto">
          <a:xfrm>
            <a:off x="2495550" y="3525838"/>
            <a:ext cx="4321175" cy="71437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7" name="圆角矩形 16"/>
          <p:cNvSpPr>
            <a:spLocks noChangeArrowheads="1"/>
          </p:cNvSpPr>
          <p:nvPr/>
        </p:nvSpPr>
        <p:spPr bwMode="auto">
          <a:xfrm>
            <a:off x="2495549" y="3525838"/>
            <a:ext cx="4005263" cy="5811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8" name="椭圆 17"/>
          <p:cNvSpPr>
            <a:spLocks noChangeAspect="1" noChangeArrowheads="1"/>
          </p:cNvSpPr>
          <p:nvPr/>
        </p:nvSpPr>
        <p:spPr bwMode="auto">
          <a:xfrm>
            <a:off x="6397421" y="3468688"/>
            <a:ext cx="215900" cy="2159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9" name="圆角矩形 19"/>
          <p:cNvSpPr>
            <a:spLocks noChangeArrowheads="1"/>
          </p:cNvSpPr>
          <p:nvPr/>
        </p:nvSpPr>
        <p:spPr bwMode="auto">
          <a:xfrm>
            <a:off x="2495550" y="4116388"/>
            <a:ext cx="4321175" cy="73025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10" name="圆角矩形 20"/>
          <p:cNvSpPr>
            <a:spLocks noChangeArrowheads="1"/>
          </p:cNvSpPr>
          <p:nvPr/>
        </p:nvSpPr>
        <p:spPr bwMode="auto">
          <a:xfrm>
            <a:off x="2495549" y="4116389"/>
            <a:ext cx="4117771" cy="581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11" name="椭圆 21"/>
          <p:cNvSpPr>
            <a:spLocks noChangeAspect="1" noChangeArrowheads="1"/>
          </p:cNvSpPr>
          <p:nvPr/>
        </p:nvSpPr>
        <p:spPr bwMode="auto">
          <a:xfrm>
            <a:off x="6441973" y="4044950"/>
            <a:ext cx="215900" cy="2159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12" name="文本框 22"/>
          <p:cNvSpPr txBox="1">
            <a:spLocks noChangeArrowheads="1"/>
          </p:cNvSpPr>
          <p:nvPr/>
        </p:nvSpPr>
        <p:spPr bwMode="auto">
          <a:xfrm>
            <a:off x="839807" y="2190750"/>
            <a:ext cx="1554143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rgbClr val="354B5E"/>
                </a:solidFill>
              </a:rPr>
              <a:t>Random Forest</a:t>
            </a:r>
            <a:endParaRPr lang="zh-CN" altLang="en-US" sz="1600" dirty="0">
              <a:solidFill>
                <a:srgbClr val="354B5E"/>
              </a:solidFill>
            </a:endParaRPr>
          </a:p>
        </p:txBody>
      </p:sp>
      <p:sp>
        <p:nvSpPr>
          <p:cNvPr id="29713" name="文本框 23"/>
          <p:cNvSpPr txBox="1">
            <a:spLocks noChangeArrowheads="1"/>
          </p:cNvSpPr>
          <p:nvPr/>
        </p:nvSpPr>
        <p:spPr bwMode="auto">
          <a:xfrm>
            <a:off x="627504" y="2786063"/>
            <a:ext cx="1766446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rgbClr val="354B5E"/>
                </a:solidFill>
              </a:rPr>
              <a:t>Linear Regression</a:t>
            </a:r>
            <a:endParaRPr lang="zh-CN" altLang="en-US" sz="1600" dirty="0">
              <a:solidFill>
                <a:srgbClr val="354B5E"/>
              </a:solidFill>
            </a:endParaRPr>
          </a:p>
        </p:txBody>
      </p:sp>
      <p:sp>
        <p:nvSpPr>
          <p:cNvPr id="29714" name="文本框 24"/>
          <p:cNvSpPr txBox="1">
            <a:spLocks noChangeArrowheads="1"/>
          </p:cNvSpPr>
          <p:nvPr/>
        </p:nvSpPr>
        <p:spPr bwMode="auto">
          <a:xfrm>
            <a:off x="1233183" y="3376613"/>
            <a:ext cx="1160767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rgbClr val="354B5E"/>
                </a:solidFill>
              </a:rPr>
              <a:t>ADA Boost</a:t>
            </a:r>
            <a:endParaRPr lang="zh-CN" altLang="en-US" sz="1600" dirty="0">
              <a:solidFill>
                <a:srgbClr val="354B5E"/>
              </a:solidFill>
            </a:endParaRPr>
          </a:p>
        </p:txBody>
      </p:sp>
      <p:sp>
        <p:nvSpPr>
          <p:cNvPr id="29715" name="文本框 25"/>
          <p:cNvSpPr txBox="1">
            <a:spLocks noChangeArrowheads="1"/>
          </p:cNvSpPr>
          <p:nvPr/>
        </p:nvSpPr>
        <p:spPr bwMode="auto">
          <a:xfrm>
            <a:off x="776776" y="3968750"/>
            <a:ext cx="1617174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rgbClr val="354B5E"/>
                </a:solidFill>
              </a:rPr>
              <a:t>Neural Network</a:t>
            </a:r>
            <a:endParaRPr lang="zh-CN" altLang="en-US" sz="1600" dirty="0">
              <a:solidFill>
                <a:srgbClr val="354B5E"/>
              </a:solidFill>
            </a:endParaRPr>
          </a:p>
        </p:txBody>
      </p:sp>
      <p:sp>
        <p:nvSpPr>
          <p:cNvPr id="29716" name="文本框 26"/>
          <p:cNvSpPr txBox="1">
            <a:spLocks noChangeArrowheads="1"/>
          </p:cNvSpPr>
          <p:nvPr/>
        </p:nvSpPr>
        <p:spPr bwMode="auto">
          <a:xfrm>
            <a:off x="6918325" y="2190750"/>
            <a:ext cx="574196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chemeClr val="accent2"/>
                </a:solidFill>
              </a:rPr>
              <a:t>91%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9717" name="文本框 27"/>
          <p:cNvSpPr txBox="1">
            <a:spLocks noChangeArrowheads="1"/>
          </p:cNvSpPr>
          <p:nvPr/>
        </p:nvSpPr>
        <p:spPr bwMode="auto">
          <a:xfrm>
            <a:off x="6918325" y="2782888"/>
            <a:ext cx="463588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chemeClr val="accent2"/>
                </a:solidFill>
              </a:rPr>
              <a:t>0%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9718" name="文本框 28"/>
          <p:cNvSpPr txBox="1">
            <a:spLocks noChangeArrowheads="1"/>
          </p:cNvSpPr>
          <p:nvPr/>
        </p:nvSpPr>
        <p:spPr bwMode="auto">
          <a:xfrm>
            <a:off x="6918325" y="3376613"/>
            <a:ext cx="574196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chemeClr val="accent2"/>
                </a:solidFill>
              </a:rPr>
              <a:t>94%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9719" name="文本框 29"/>
          <p:cNvSpPr txBox="1">
            <a:spLocks noChangeArrowheads="1"/>
          </p:cNvSpPr>
          <p:nvPr/>
        </p:nvSpPr>
        <p:spPr bwMode="auto">
          <a:xfrm>
            <a:off x="6918325" y="3968750"/>
            <a:ext cx="574196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chemeClr val="accent2"/>
                </a:solidFill>
              </a:rPr>
              <a:t>92%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9720" name="文本框 30"/>
          <p:cNvSpPr txBox="1">
            <a:spLocks noChangeArrowheads="1"/>
          </p:cNvSpPr>
          <p:nvPr/>
        </p:nvSpPr>
        <p:spPr bwMode="auto">
          <a:xfrm>
            <a:off x="1550008" y="4929188"/>
            <a:ext cx="928052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i="1" dirty="0">
                <a:solidFill>
                  <a:srgbClr val="8F8F8F"/>
                </a:solidFill>
              </a:rPr>
              <a:t>KNN is to be the selected model of this project.</a:t>
            </a:r>
            <a:endParaRPr lang="zh-CN" altLang="en-US" sz="1400" i="1" dirty="0">
              <a:solidFill>
                <a:srgbClr val="8F8F8F"/>
              </a:solidFill>
            </a:endParaRPr>
          </a:p>
        </p:txBody>
      </p:sp>
      <p:sp>
        <p:nvSpPr>
          <p:cNvPr id="27" name="圆角矩形 19">
            <a:extLst>
              <a:ext uri="{FF2B5EF4-FFF2-40B4-BE49-F238E27FC236}">
                <a16:creationId xmlns:a16="http://schemas.microsoft.com/office/drawing/2014/main" id="{5B2FB9C2-F09D-4DE2-BB65-7F9CAD4E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549" y="4627009"/>
            <a:ext cx="4321175" cy="73025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椭圆 21">
            <a:extLst>
              <a:ext uri="{FF2B5EF4-FFF2-40B4-BE49-F238E27FC236}">
                <a16:creationId xmlns:a16="http://schemas.microsoft.com/office/drawing/2014/main" id="{B5ED3ED2-5B29-4547-B417-5839DD3006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52972" y="4555571"/>
            <a:ext cx="215900" cy="2159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文本框 25">
            <a:extLst>
              <a:ext uri="{FF2B5EF4-FFF2-40B4-BE49-F238E27FC236}">
                <a16:creationId xmlns:a16="http://schemas.microsoft.com/office/drawing/2014/main" id="{94F51604-44E9-4D59-BDF6-81171B16E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603" y="4479371"/>
            <a:ext cx="6110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rgbClr val="354B5E"/>
                </a:solidFill>
              </a:rPr>
              <a:t>KNN</a:t>
            </a:r>
            <a:endParaRPr lang="zh-CN" altLang="en-US" sz="1600" dirty="0">
              <a:solidFill>
                <a:srgbClr val="354B5E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3E834D1-DA2A-48BF-9863-AA4DA5690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324" y="4479371"/>
            <a:ext cx="574196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chemeClr val="accent2"/>
                </a:solidFill>
              </a:rPr>
              <a:t>95%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31" name="圆角矩形 20">
            <a:extLst>
              <a:ext uri="{FF2B5EF4-FFF2-40B4-BE49-F238E27FC236}">
                <a16:creationId xmlns:a16="http://schemas.microsoft.com/office/drawing/2014/main" id="{4A16B384-2E3D-483E-A2ED-A6CCF04A9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399" y="4636433"/>
            <a:ext cx="4117771" cy="581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文本框 71">
            <a:extLst>
              <a:ext uri="{FF2B5EF4-FFF2-40B4-BE49-F238E27FC236}">
                <a16:creationId xmlns:a16="http://schemas.microsoft.com/office/drawing/2014/main" id="{4CB89369-F6BA-40A3-A6DF-82D1D5B3D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776" y="1576216"/>
            <a:ext cx="67635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All the accuracy is the average accuracy value of the five datasets.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42999CCF-A06E-42C3-B4A2-8676CEA99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6"/>
          <a:stretch/>
        </p:blipFill>
        <p:spPr bwMode="auto">
          <a:xfrm>
            <a:off x="7871311" y="1472441"/>
            <a:ext cx="3611881" cy="3551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725864" y="487674"/>
            <a:ext cx="10515600" cy="1079500"/>
          </a:xfrm>
        </p:spPr>
        <p:txBody>
          <a:bodyPr/>
          <a:lstStyle/>
          <a:p>
            <a:pPr eaLnBrk="1" hangingPunct="1"/>
            <a:r>
              <a:rPr lang="en-US" altLang="zh-CN" dirty="0"/>
              <a:t>REPLY</a:t>
            </a:r>
            <a:endParaRPr lang="zh-CN" altLang="en-US" dirty="0"/>
          </a:p>
        </p:txBody>
      </p:sp>
      <p:sp>
        <p:nvSpPr>
          <p:cNvPr id="34818" name="文本框 6"/>
          <p:cNvSpPr txBox="1">
            <a:spLocks noChangeArrowheads="1"/>
          </p:cNvSpPr>
          <p:nvPr/>
        </p:nvSpPr>
        <p:spPr bwMode="auto">
          <a:xfrm>
            <a:off x="838200" y="1109663"/>
            <a:ext cx="103900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Afternoon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pic>
        <p:nvPicPr>
          <p:cNvPr id="34819" name="组合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8" y="5095875"/>
            <a:ext cx="13176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组合 1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5200650"/>
            <a:ext cx="124936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组合 1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5162550"/>
            <a:ext cx="12319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组合 2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346700"/>
            <a:ext cx="11398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组合 2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5291138"/>
            <a:ext cx="1139825" cy="156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Freeform 60"/>
          <p:cNvSpPr>
            <a:spLocks noChangeArrowheads="1"/>
          </p:cNvSpPr>
          <p:nvPr/>
        </p:nvSpPr>
        <p:spPr bwMode="auto">
          <a:xfrm>
            <a:off x="5781675" y="2346325"/>
            <a:ext cx="2711450" cy="2549525"/>
          </a:xfrm>
          <a:custGeom>
            <a:avLst/>
            <a:gdLst>
              <a:gd name="T0" fmla="*/ 493 w 911"/>
              <a:gd name="T1" fmla="*/ 0 h 858"/>
              <a:gd name="T2" fmla="*/ 236 w 911"/>
              <a:gd name="T3" fmla="*/ 61 h 858"/>
              <a:gd name="T4" fmla="*/ 94 w 911"/>
              <a:gd name="T5" fmla="*/ 465 h 858"/>
              <a:gd name="T6" fmla="*/ 444 w 911"/>
              <a:gd name="T7" fmla="*/ 730 h 858"/>
              <a:gd name="T8" fmla="*/ 447 w 911"/>
              <a:gd name="T9" fmla="*/ 730 h 858"/>
              <a:gd name="T10" fmla="*/ 381 w 911"/>
              <a:gd name="T11" fmla="*/ 858 h 858"/>
              <a:gd name="T12" fmla="*/ 894 w 911"/>
              <a:gd name="T13" fmla="*/ 343 h 858"/>
              <a:gd name="T14" fmla="*/ 493 w 911"/>
              <a:gd name="T15" fmla="*/ 0 h 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1" h="858">
                <a:moveTo>
                  <a:pt x="493" y="0"/>
                </a:moveTo>
                <a:cubicBezTo>
                  <a:pt x="402" y="0"/>
                  <a:pt x="311" y="21"/>
                  <a:pt x="236" y="61"/>
                </a:cubicBezTo>
                <a:cubicBezTo>
                  <a:pt x="0" y="186"/>
                  <a:pt x="94" y="465"/>
                  <a:pt x="94" y="465"/>
                </a:cubicBezTo>
                <a:cubicBezTo>
                  <a:pt x="140" y="722"/>
                  <a:pt x="412" y="730"/>
                  <a:pt x="444" y="730"/>
                </a:cubicBezTo>
                <a:cubicBezTo>
                  <a:pt x="446" y="730"/>
                  <a:pt x="447" y="730"/>
                  <a:pt x="447" y="730"/>
                </a:cubicBezTo>
                <a:cubicBezTo>
                  <a:pt x="436" y="786"/>
                  <a:pt x="381" y="858"/>
                  <a:pt x="381" y="858"/>
                </a:cubicBezTo>
                <a:cubicBezTo>
                  <a:pt x="424" y="858"/>
                  <a:pt x="911" y="695"/>
                  <a:pt x="894" y="343"/>
                </a:cubicBezTo>
                <a:cubicBezTo>
                  <a:pt x="882" y="101"/>
                  <a:pt x="689" y="0"/>
                  <a:pt x="493" y="0"/>
                </a:cubicBezTo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4827" name="Freeform 62"/>
          <p:cNvSpPr>
            <a:spLocks noChangeArrowheads="1"/>
          </p:cNvSpPr>
          <p:nvPr/>
        </p:nvSpPr>
        <p:spPr bwMode="auto">
          <a:xfrm>
            <a:off x="3306763" y="2454275"/>
            <a:ext cx="3071812" cy="2492375"/>
          </a:xfrm>
          <a:custGeom>
            <a:avLst/>
            <a:gdLst>
              <a:gd name="T0" fmla="*/ 453 w 1313"/>
              <a:gd name="T1" fmla="*/ 0 h 1064"/>
              <a:gd name="T2" fmla="*/ 32 w 1313"/>
              <a:gd name="T3" fmla="*/ 351 h 1064"/>
              <a:gd name="T4" fmla="*/ 188 w 1313"/>
              <a:gd name="T5" fmla="*/ 754 h 1064"/>
              <a:gd name="T6" fmla="*/ 771 w 1313"/>
              <a:gd name="T7" fmla="*/ 1064 h 1064"/>
              <a:gd name="T8" fmla="*/ 708 w 1313"/>
              <a:gd name="T9" fmla="*/ 914 h 1064"/>
              <a:gd name="T10" fmla="*/ 816 w 1313"/>
              <a:gd name="T11" fmla="*/ 97 h 1064"/>
              <a:gd name="T12" fmla="*/ 453 w 1313"/>
              <a:gd name="T13" fmla="*/ 0 h 1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3" h="1064">
                <a:moveTo>
                  <a:pt x="453" y="0"/>
                </a:moveTo>
                <a:cubicBezTo>
                  <a:pt x="193" y="0"/>
                  <a:pt x="54" y="185"/>
                  <a:pt x="32" y="351"/>
                </a:cubicBezTo>
                <a:cubicBezTo>
                  <a:pt x="0" y="582"/>
                  <a:pt x="188" y="754"/>
                  <a:pt x="188" y="754"/>
                </a:cubicBezTo>
                <a:cubicBezTo>
                  <a:pt x="430" y="1029"/>
                  <a:pt x="771" y="1064"/>
                  <a:pt x="771" y="1064"/>
                </a:cubicBezTo>
                <a:cubicBezTo>
                  <a:pt x="708" y="1018"/>
                  <a:pt x="708" y="914"/>
                  <a:pt x="708" y="914"/>
                </a:cubicBezTo>
                <a:cubicBezTo>
                  <a:pt x="1077" y="876"/>
                  <a:pt x="1313" y="340"/>
                  <a:pt x="816" y="97"/>
                </a:cubicBezTo>
                <a:cubicBezTo>
                  <a:pt x="676" y="29"/>
                  <a:pt x="555" y="0"/>
                  <a:pt x="453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4830" name="文本框 33"/>
          <p:cNvSpPr txBox="1">
            <a:spLocks noChangeArrowheads="1"/>
          </p:cNvSpPr>
          <p:nvPr/>
        </p:nvSpPr>
        <p:spPr bwMode="auto">
          <a:xfrm>
            <a:off x="3500750" y="2903671"/>
            <a:ext cx="2114550" cy="109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Aft>
                <a:spcPts val="1000"/>
              </a:spcAft>
            </a:pPr>
            <a:r>
              <a:rPr lang="en-US" altLang="zh-CN" dirty="0">
                <a:solidFill>
                  <a:schemeClr val="bg1"/>
                </a:solidFill>
              </a:rPr>
              <a:t> judge the potential tendency of users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832" name="文本框 35"/>
          <p:cNvSpPr txBox="1">
            <a:spLocks noChangeArrowheads="1"/>
          </p:cNvSpPr>
          <p:nvPr/>
        </p:nvSpPr>
        <p:spPr bwMode="auto">
          <a:xfrm>
            <a:off x="6183983" y="2860127"/>
            <a:ext cx="2150882" cy="109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Aft>
                <a:spcPts val="1000"/>
              </a:spcAft>
            </a:pPr>
            <a:r>
              <a:rPr lang="en-US" altLang="zh-CN" dirty="0">
                <a:solidFill>
                  <a:schemeClr val="bg1"/>
                </a:solidFill>
              </a:rPr>
              <a:t>improve the product information service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78730" y="478246"/>
            <a:ext cx="10515600" cy="1079500"/>
          </a:xfrm>
        </p:spPr>
        <p:txBody>
          <a:bodyPr/>
          <a:lstStyle/>
          <a:p>
            <a:pPr eaLnBrk="1" hangingPunct="1"/>
            <a:r>
              <a:rPr lang="en-US" altLang="zh-CN" dirty="0"/>
              <a:t>SIGNIFICANCE</a:t>
            </a:r>
            <a:endParaRPr lang="zh-CN" altLang="en-US" dirty="0"/>
          </a:p>
        </p:txBody>
      </p:sp>
      <p:sp>
        <p:nvSpPr>
          <p:cNvPr id="32771" name="Freeform 38"/>
          <p:cNvSpPr>
            <a:spLocks noEditPoints="1" noChangeArrowheads="1"/>
          </p:cNvSpPr>
          <p:nvPr/>
        </p:nvSpPr>
        <p:spPr bwMode="auto">
          <a:xfrm>
            <a:off x="1908128" y="5562600"/>
            <a:ext cx="376237" cy="738188"/>
          </a:xfrm>
          <a:custGeom>
            <a:avLst/>
            <a:gdLst>
              <a:gd name="T0" fmla="*/ 110 w 189"/>
              <a:gd name="T1" fmla="*/ 29 h 371"/>
              <a:gd name="T2" fmla="*/ 116 w 189"/>
              <a:gd name="T3" fmla="*/ 46 h 371"/>
              <a:gd name="T4" fmla="*/ 13 w 189"/>
              <a:gd name="T5" fmla="*/ 82 h 371"/>
              <a:gd name="T6" fmla="*/ 7 w 189"/>
              <a:gd name="T7" fmla="*/ 64 h 371"/>
              <a:gd name="T8" fmla="*/ 29 w 189"/>
              <a:gd name="T9" fmla="*/ 18 h 371"/>
              <a:gd name="T10" fmla="*/ 64 w 189"/>
              <a:gd name="T11" fmla="*/ 6 h 371"/>
              <a:gd name="T12" fmla="*/ 110 w 189"/>
              <a:gd name="T13" fmla="*/ 29 h 371"/>
              <a:gd name="T14" fmla="*/ 170 w 189"/>
              <a:gd name="T15" fmla="*/ 259 h 371"/>
              <a:gd name="T16" fmla="*/ 181 w 189"/>
              <a:gd name="T17" fmla="*/ 265 h 371"/>
              <a:gd name="T18" fmla="*/ 187 w 189"/>
              <a:gd name="T19" fmla="*/ 253 h 371"/>
              <a:gd name="T20" fmla="*/ 122 w 189"/>
              <a:gd name="T21" fmla="*/ 63 h 371"/>
              <a:gd name="T22" fmla="*/ 105 w 189"/>
              <a:gd name="T23" fmla="*/ 69 h 371"/>
              <a:gd name="T24" fmla="*/ 170 w 189"/>
              <a:gd name="T25" fmla="*/ 259 h 371"/>
              <a:gd name="T26" fmla="*/ 84 w 189"/>
              <a:gd name="T27" fmla="*/ 289 h 371"/>
              <a:gd name="T28" fmla="*/ 95 w 189"/>
              <a:gd name="T29" fmla="*/ 294 h 371"/>
              <a:gd name="T30" fmla="*/ 101 w 189"/>
              <a:gd name="T31" fmla="*/ 283 h 371"/>
              <a:gd name="T32" fmla="*/ 36 w 189"/>
              <a:gd name="T33" fmla="*/ 93 h 371"/>
              <a:gd name="T34" fmla="*/ 19 w 189"/>
              <a:gd name="T35" fmla="*/ 99 h 371"/>
              <a:gd name="T36" fmla="*/ 84 w 189"/>
              <a:gd name="T37" fmla="*/ 289 h 371"/>
              <a:gd name="T38" fmla="*/ 53 w 189"/>
              <a:gd name="T39" fmla="*/ 87 h 371"/>
              <a:gd name="T40" fmla="*/ 118 w 189"/>
              <a:gd name="T41" fmla="*/ 277 h 371"/>
              <a:gd name="T42" fmla="*/ 141 w 189"/>
              <a:gd name="T43" fmla="*/ 288 h 371"/>
              <a:gd name="T44" fmla="*/ 152 w 189"/>
              <a:gd name="T45" fmla="*/ 265 h 371"/>
              <a:gd name="T46" fmla="*/ 87 w 189"/>
              <a:gd name="T47" fmla="*/ 75 h 371"/>
              <a:gd name="T48" fmla="*/ 53 w 189"/>
              <a:gd name="T49" fmla="*/ 87 h 371"/>
              <a:gd name="T50" fmla="*/ 187 w 189"/>
              <a:gd name="T51" fmla="*/ 282 h 371"/>
              <a:gd name="T52" fmla="*/ 170 w 189"/>
              <a:gd name="T53" fmla="*/ 282 h 371"/>
              <a:gd name="T54" fmla="*/ 168 w 189"/>
              <a:gd name="T55" fmla="*/ 287 h 371"/>
              <a:gd name="T56" fmla="*/ 147 w 189"/>
              <a:gd name="T57" fmla="*/ 305 h 371"/>
              <a:gd name="T58" fmla="*/ 119 w 189"/>
              <a:gd name="T59" fmla="*/ 304 h 371"/>
              <a:gd name="T60" fmla="*/ 115 w 189"/>
              <a:gd name="T61" fmla="*/ 301 h 371"/>
              <a:gd name="T62" fmla="*/ 101 w 189"/>
              <a:gd name="T63" fmla="*/ 312 h 371"/>
              <a:gd name="T64" fmla="*/ 99 w 189"/>
              <a:gd name="T65" fmla="*/ 312 h 371"/>
              <a:gd name="T66" fmla="*/ 170 w 189"/>
              <a:gd name="T67" fmla="*/ 371 h 371"/>
              <a:gd name="T68" fmla="*/ 189 w 189"/>
              <a:gd name="T69" fmla="*/ 281 h 371"/>
              <a:gd name="T70" fmla="*/ 187 w 189"/>
              <a:gd name="T71" fmla="*/ 282 h 371"/>
              <a:gd name="T72" fmla="*/ 187 w 189"/>
              <a:gd name="T73" fmla="*/ 282 h 371"/>
              <a:gd name="T74" fmla="*/ 187 w 189"/>
              <a:gd name="T75" fmla="*/ 282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9" h="371">
                <a:moveTo>
                  <a:pt x="110" y="29"/>
                </a:moveTo>
                <a:cubicBezTo>
                  <a:pt x="116" y="46"/>
                  <a:pt x="116" y="46"/>
                  <a:pt x="116" y="46"/>
                </a:cubicBezTo>
                <a:cubicBezTo>
                  <a:pt x="13" y="82"/>
                  <a:pt x="13" y="82"/>
                  <a:pt x="13" y="82"/>
                </a:cubicBezTo>
                <a:cubicBezTo>
                  <a:pt x="7" y="64"/>
                  <a:pt x="7" y="64"/>
                  <a:pt x="7" y="64"/>
                </a:cubicBezTo>
                <a:cubicBezTo>
                  <a:pt x="0" y="45"/>
                  <a:pt x="10" y="25"/>
                  <a:pt x="29" y="18"/>
                </a:cubicBezTo>
                <a:cubicBezTo>
                  <a:pt x="64" y="6"/>
                  <a:pt x="64" y="6"/>
                  <a:pt x="64" y="6"/>
                </a:cubicBezTo>
                <a:cubicBezTo>
                  <a:pt x="83" y="0"/>
                  <a:pt x="104" y="10"/>
                  <a:pt x="110" y="29"/>
                </a:cubicBezTo>
                <a:close/>
                <a:moveTo>
                  <a:pt x="170" y="259"/>
                </a:moveTo>
                <a:cubicBezTo>
                  <a:pt x="171" y="264"/>
                  <a:pt x="177" y="266"/>
                  <a:pt x="181" y="265"/>
                </a:cubicBezTo>
                <a:cubicBezTo>
                  <a:pt x="186" y="263"/>
                  <a:pt x="189" y="258"/>
                  <a:pt x="187" y="253"/>
                </a:cubicBezTo>
                <a:cubicBezTo>
                  <a:pt x="122" y="63"/>
                  <a:pt x="122" y="63"/>
                  <a:pt x="122" y="63"/>
                </a:cubicBezTo>
                <a:cubicBezTo>
                  <a:pt x="105" y="69"/>
                  <a:pt x="105" y="69"/>
                  <a:pt x="105" y="69"/>
                </a:cubicBezTo>
                <a:lnTo>
                  <a:pt x="170" y="259"/>
                </a:lnTo>
                <a:close/>
                <a:moveTo>
                  <a:pt x="84" y="289"/>
                </a:moveTo>
                <a:cubicBezTo>
                  <a:pt x="85" y="293"/>
                  <a:pt x="90" y="296"/>
                  <a:pt x="95" y="294"/>
                </a:cubicBezTo>
                <a:cubicBezTo>
                  <a:pt x="100" y="293"/>
                  <a:pt x="102" y="288"/>
                  <a:pt x="101" y="283"/>
                </a:cubicBezTo>
                <a:cubicBezTo>
                  <a:pt x="36" y="93"/>
                  <a:pt x="36" y="93"/>
                  <a:pt x="36" y="93"/>
                </a:cubicBezTo>
                <a:cubicBezTo>
                  <a:pt x="19" y="99"/>
                  <a:pt x="19" y="99"/>
                  <a:pt x="19" y="99"/>
                </a:cubicBezTo>
                <a:lnTo>
                  <a:pt x="84" y="289"/>
                </a:lnTo>
                <a:close/>
                <a:moveTo>
                  <a:pt x="53" y="87"/>
                </a:moveTo>
                <a:cubicBezTo>
                  <a:pt x="118" y="277"/>
                  <a:pt x="118" y="277"/>
                  <a:pt x="118" y="277"/>
                </a:cubicBezTo>
                <a:cubicBezTo>
                  <a:pt x="121" y="286"/>
                  <a:pt x="132" y="291"/>
                  <a:pt x="141" y="288"/>
                </a:cubicBezTo>
                <a:cubicBezTo>
                  <a:pt x="151" y="285"/>
                  <a:pt x="156" y="275"/>
                  <a:pt x="152" y="265"/>
                </a:cubicBezTo>
                <a:cubicBezTo>
                  <a:pt x="87" y="75"/>
                  <a:pt x="87" y="75"/>
                  <a:pt x="87" y="75"/>
                </a:cubicBezTo>
                <a:lnTo>
                  <a:pt x="53" y="87"/>
                </a:lnTo>
                <a:close/>
                <a:moveTo>
                  <a:pt x="187" y="282"/>
                </a:moveTo>
                <a:cubicBezTo>
                  <a:pt x="181" y="284"/>
                  <a:pt x="175" y="283"/>
                  <a:pt x="170" y="282"/>
                </a:cubicBezTo>
                <a:cubicBezTo>
                  <a:pt x="169" y="283"/>
                  <a:pt x="169" y="285"/>
                  <a:pt x="168" y="287"/>
                </a:cubicBezTo>
                <a:cubicBezTo>
                  <a:pt x="164" y="296"/>
                  <a:pt x="156" y="302"/>
                  <a:pt x="147" y="305"/>
                </a:cubicBezTo>
                <a:cubicBezTo>
                  <a:pt x="138" y="309"/>
                  <a:pt x="128" y="308"/>
                  <a:pt x="119" y="304"/>
                </a:cubicBezTo>
                <a:cubicBezTo>
                  <a:pt x="118" y="303"/>
                  <a:pt x="116" y="302"/>
                  <a:pt x="115" y="301"/>
                </a:cubicBezTo>
                <a:cubicBezTo>
                  <a:pt x="111" y="306"/>
                  <a:pt x="107" y="310"/>
                  <a:pt x="101" y="312"/>
                </a:cubicBezTo>
                <a:cubicBezTo>
                  <a:pt x="100" y="312"/>
                  <a:pt x="100" y="312"/>
                  <a:pt x="99" y="312"/>
                </a:cubicBezTo>
                <a:cubicBezTo>
                  <a:pt x="170" y="371"/>
                  <a:pt x="170" y="371"/>
                  <a:pt x="170" y="371"/>
                </a:cubicBezTo>
                <a:cubicBezTo>
                  <a:pt x="189" y="281"/>
                  <a:pt x="189" y="281"/>
                  <a:pt x="189" y="281"/>
                </a:cubicBezTo>
                <a:cubicBezTo>
                  <a:pt x="188" y="282"/>
                  <a:pt x="188" y="282"/>
                  <a:pt x="187" y="282"/>
                </a:cubicBezTo>
                <a:close/>
                <a:moveTo>
                  <a:pt x="187" y="282"/>
                </a:moveTo>
                <a:cubicBezTo>
                  <a:pt x="187" y="282"/>
                  <a:pt x="187" y="282"/>
                  <a:pt x="187" y="28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pic>
        <p:nvPicPr>
          <p:cNvPr id="32772" name="组合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90" y="2163763"/>
            <a:ext cx="803275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Freeform 45"/>
          <p:cNvSpPr>
            <a:spLocks noEditPoints="1" noChangeArrowheads="1"/>
          </p:cNvSpPr>
          <p:nvPr/>
        </p:nvSpPr>
        <p:spPr bwMode="auto">
          <a:xfrm>
            <a:off x="6822639" y="2136775"/>
            <a:ext cx="614362" cy="617538"/>
          </a:xfrm>
          <a:custGeom>
            <a:avLst/>
            <a:gdLst>
              <a:gd name="T0" fmla="*/ 285 w 308"/>
              <a:gd name="T1" fmla="*/ 102 h 310"/>
              <a:gd name="T2" fmla="*/ 227 w 308"/>
              <a:gd name="T3" fmla="*/ 84 h 310"/>
              <a:gd name="T4" fmla="*/ 199 w 308"/>
              <a:gd name="T5" fmla="*/ 92 h 310"/>
              <a:gd name="T6" fmla="*/ 196 w 308"/>
              <a:gd name="T7" fmla="*/ 44 h 310"/>
              <a:gd name="T8" fmla="*/ 190 w 308"/>
              <a:gd name="T9" fmla="*/ 28 h 310"/>
              <a:gd name="T10" fmla="*/ 141 w 308"/>
              <a:gd name="T11" fmla="*/ 8 h 310"/>
              <a:gd name="T12" fmla="*/ 131 w 308"/>
              <a:gd name="T13" fmla="*/ 42 h 310"/>
              <a:gd name="T14" fmla="*/ 122 w 308"/>
              <a:gd name="T15" fmla="*/ 105 h 310"/>
              <a:gd name="T16" fmla="*/ 94 w 308"/>
              <a:gd name="T17" fmla="*/ 146 h 310"/>
              <a:gd name="T18" fmla="*/ 93 w 308"/>
              <a:gd name="T19" fmla="*/ 144 h 310"/>
              <a:gd name="T20" fmla="*/ 0 w 308"/>
              <a:gd name="T21" fmla="*/ 171 h 310"/>
              <a:gd name="T22" fmla="*/ 40 w 308"/>
              <a:gd name="T23" fmla="*/ 310 h 310"/>
              <a:gd name="T24" fmla="*/ 133 w 308"/>
              <a:gd name="T25" fmla="*/ 283 h 310"/>
              <a:gd name="T26" fmla="*/ 131 w 308"/>
              <a:gd name="T27" fmla="*/ 275 h 310"/>
              <a:gd name="T28" fmla="*/ 156 w 308"/>
              <a:gd name="T29" fmla="*/ 268 h 310"/>
              <a:gd name="T30" fmla="*/ 176 w 308"/>
              <a:gd name="T31" fmla="*/ 273 h 310"/>
              <a:gd name="T32" fmla="*/ 191 w 308"/>
              <a:gd name="T33" fmla="*/ 277 h 310"/>
              <a:gd name="T34" fmla="*/ 280 w 308"/>
              <a:gd name="T35" fmla="*/ 256 h 310"/>
              <a:gd name="T36" fmla="*/ 308 w 308"/>
              <a:gd name="T37" fmla="*/ 216 h 310"/>
              <a:gd name="T38" fmla="*/ 285 w 308"/>
              <a:gd name="T39" fmla="*/ 102 h 310"/>
              <a:gd name="T40" fmla="*/ 289 w 308"/>
              <a:gd name="T41" fmla="*/ 216 h 310"/>
              <a:gd name="T42" fmla="*/ 272 w 308"/>
              <a:gd name="T43" fmla="*/ 238 h 310"/>
              <a:gd name="T44" fmla="*/ 195 w 308"/>
              <a:gd name="T45" fmla="*/ 259 h 310"/>
              <a:gd name="T46" fmla="*/ 182 w 308"/>
              <a:gd name="T47" fmla="*/ 255 h 310"/>
              <a:gd name="T48" fmla="*/ 157 w 308"/>
              <a:gd name="T49" fmla="*/ 249 h 310"/>
              <a:gd name="T50" fmla="*/ 126 w 308"/>
              <a:gd name="T51" fmla="*/ 257 h 310"/>
              <a:gd name="T52" fmla="*/ 100 w 308"/>
              <a:gd name="T53" fmla="*/ 165 h 310"/>
              <a:gd name="T54" fmla="*/ 140 w 308"/>
              <a:gd name="T55" fmla="*/ 111 h 310"/>
              <a:gd name="T56" fmla="*/ 150 w 308"/>
              <a:gd name="T57" fmla="*/ 43 h 310"/>
              <a:gd name="T58" fmla="*/ 152 w 308"/>
              <a:gd name="T59" fmla="*/ 25 h 310"/>
              <a:gd name="T60" fmla="*/ 173 w 308"/>
              <a:gd name="T61" fmla="*/ 36 h 310"/>
              <a:gd name="T62" fmla="*/ 178 w 308"/>
              <a:gd name="T63" fmla="*/ 49 h 310"/>
              <a:gd name="T64" fmla="*/ 178 w 308"/>
              <a:gd name="T65" fmla="*/ 103 h 310"/>
              <a:gd name="T66" fmla="*/ 172 w 308"/>
              <a:gd name="T67" fmla="*/ 120 h 310"/>
              <a:gd name="T68" fmla="*/ 233 w 308"/>
              <a:gd name="T69" fmla="*/ 102 h 310"/>
              <a:gd name="T70" fmla="*/ 270 w 308"/>
              <a:gd name="T71" fmla="*/ 113 h 310"/>
              <a:gd name="T72" fmla="*/ 289 w 308"/>
              <a:gd name="T73" fmla="*/ 216 h 310"/>
              <a:gd name="T74" fmla="*/ 289 w 308"/>
              <a:gd name="T75" fmla="*/ 216 h 310"/>
              <a:gd name="T76" fmla="*/ 289 w 308"/>
              <a:gd name="T77" fmla="*/ 216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08" h="310">
                <a:moveTo>
                  <a:pt x="285" y="102"/>
                </a:moveTo>
                <a:cubicBezTo>
                  <a:pt x="270" y="83"/>
                  <a:pt x="251" y="77"/>
                  <a:pt x="227" y="84"/>
                </a:cubicBezTo>
                <a:cubicBezTo>
                  <a:pt x="199" y="92"/>
                  <a:pt x="199" y="92"/>
                  <a:pt x="199" y="92"/>
                </a:cubicBezTo>
                <a:cubicBezTo>
                  <a:pt x="201" y="80"/>
                  <a:pt x="201" y="63"/>
                  <a:pt x="196" y="44"/>
                </a:cubicBezTo>
                <a:cubicBezTo>
                  <a:pt x="194" y="39"/>
                  <a:pt x="192" y="33"/>
                  <a:pt x="190" y="28"/>
                </a:cubicBezTo>
                <a:cubicBezTo>
                  <a:pt x="180" y="7"/>
                  <a:pt x="161" y="0"/>
                  <a:pt x="141" y="8"/>
                </a:cubicBezTo>
                <a:cubicBezTo>
                  <a:pt x="133" y="12"/>
                  <a:pt x="132" y="21"/>
                  <a:pt x="131" y="42"/>
                </a:cubicBezTo>
                <a:cubicBezTo>
                  <a:pt x="130" y="60"/>
                  <a:pt x="128" y="84"/>
                  <a:pt x="122" y="105"/>
                </a:cubicBezTo>
                <a:cubicBezTo>
                  <a:pt x="117" y="121"/>
                  <a:pt x="105" y="136"/>
                  <a:pt x="94" y="146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0" y="171"/>
                  <a:pt x="0" y="171"/>
                  <a:pt x="0" y="171"/>
                </a:cubicBezTo>
                <a:cubicBezTo>
                  <a:pt x="40" y="310"/>
                  <a:pt x="40" y="310"/>
                  <a:pt x="40" y="310"/>
                </a:cubicBezTo>
                <a:cubicBezTo>
                  <a:pt x="133" y="283"/>
                  <a:pt x="133" y="283"/>
                  <a:pt x="133" y="283"/>
                </a:cubicBezTo>
                <a:cubicBezTo>
                  <a:pt x="131" y="275"/>
                  <a:pt x="131" y="275"/>
                  <a:pt x="131" y="275"/>
                </a:cubicBezTo>
                <a:cubicBezTo>
                  <a:pt x="146" y="270"/>
                  <a:pt x="154" y="268"/>
                  <a:pt x="156" y="268"/>
                </a:cubicBezTo>
                <a:cubicBezTo>
                  <a:pt x="176" y="273"/>
                  <a:pt x="176" y="273"/>
                  <a:pt x="176" y="273"/>
                </a:cubicBezTo>
                <a:cubicBezTo>
                  <a:pt x="191" y="277"/>
                  <a:pt x="191" y="277"/>
                  <a:pt x="191" y="277"/>
                </a:cubicBezTo>
                <a:cubicBezTo>
                  <a:pt x="205" y="280"/>
                  <a:pt x="258" y="266"/>
                  <a:pt x="280" y="256"/>
                </a:cubicBezTo>
                <a:cubicBezTo>
                  <a:pt x="308" y="243"/>
                  <a:pt x="308" y="217"/>
                  <a:pt x="308" y="216"/>
                </a:cubicBezTo>
                <a:cubicBezTo>
                  <a:pt x="308" y="207"/>
                  <a:pt x="308" y="130"/>
                  <a:pt x="285" y="102"/>
                </a:cubicBezTo>
                <a:close/>
                <a:moveTo>
                  <a:pt x="289" y="216"/>
                </a:moveTo>
                <a:cubicBezTo>
                  <a:pt x="289" y="216"/>
                  <a:pt x="289" y="231"/>
                  <a:pt x="272" y="238"/>
                </a:cubicBezTo>
                <a:cubicBezTo>
                  <a:pt x="249" y="249"/>
                  <a:pt x="202" y="260"/>
                  <a:pt x="195" y="259"/>
                </a:cubicBezTo>
                <a:cubicBezTo>
                  <a:pt x="195" y="259"/>
                  <a:pt x="182" y="255"/>
                  <a:pt x="182" y="255"/>
                </a:cubicBezTo>
                <a:cubicBezTo>
                  <a:pt x="157" y="249"/>
                  <a:pt x="157" y="249"/>
                  <a:pt x="157" y="249"/>
                </a:cubicBezTo>
                <a:cubicBezTo>
                  <a:pt x="152" y="249"/>
                  <a:pt x="141" y="252"/>
                  <a:pt x="126" y="257"/>
                </a:cubicBezTo>
                <a:cubicBezTo>
                  <a:pt x="100" y="165"/>
                  <a:pt x="100" y="165"/>
                  <a:pt x="100" y="165"/>
                </a:cubicBezTo>
                <a:cubicBezTo>
                  <a:pt x="113" y="155"/>
                  <a:pt x="132" y="135"/>
                  <a:pt x="140" y="111"/>
                </a:cubicBezTo>
                <a:cubicBezTo>
                  <a:pt x="147" y="88"/>
                  <a:pt x="149" y="62"/>
                  <a:pt x="150" y="43"/>
                </a:cubicBezTo>
                <a:cubicBezTo>
                  <a:pt x="150" y="43"/>
                  <a:pt x="151" y="28"/>
                  <a:pt x="152" y="25"/>
                </a:cubicBezTo>
                <a:cubicBezTo>
                  <a:pt x="161" y="22"/>
                  <a:pt x="168" y="26"/>
                  <a:pt x="173" y="36"/>
                </a:cubicBezTo>
                <a:cubicBezTo>
                  <a:pt x="175" y="40"/>
                  <a:pt x="176" y="45"/>
                  <a:pt x="178" y="49"/>
                </a:cubicBezTo>
                <a:cubicBezTo>
                  <a:pt x="186" y="76"/>
                  <a:pt x="178" y="102"/>
                  <a:pt x="178" y="103"/>
                </a:cubicBezTo>
                <a:cubicBezTo>
                  <a:pt x="172" y="120"/>
                  <a:pt x="172" y="120"/>
                  <a:pt x="172" y="120"/>
                </a:cubicBezTo>
                <a:cubicBezTo>
                  <a:pt x="233" y="102"/>
                  <a:pt x="233" y="102"/>
                  <a:pt x="233" y="102"/>
                </a:cubicBezTo>
                <a:cubicBezTo>
                  <a:pt x="249" y="98"/>
                  <a:pt x="260" y="101"/>
                  <a:pt x="270" y="113"/>
                </a:cubicBezTo>
                <a:cubicBezTo>
                  <a:pt x="286" y="133"/>
                  <a:pt x="289" y="194"/>
                  <a:pt x="289" y="216"/>
                </a:cubicBezTo>
                <a:close/>
                <a:moveTo>
                  <a:pt x="289" y="216"/>
                </a:moveTo>
                <a:cubicBezTo>
                  <a:pt x="289" y="216"/>
                  <a:pt x="289" y="216"/>
                  <a:pt x="289" y="216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pic>
        <p:nvPicPr>
          <p:cNvPr id="32774" name="组合 1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401" y="5572125"/>
            <a:ext cx="57308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Freeform 49"/>
          <p:cNvSpPr>
            <a:spLocks noChangeArrowheads="1"/>
          </p:cNvSpPr>
          <p:nvPr/>
        </p:nvSpPr>
        <p:spPr bwMode="auto">
          <a:xfrm>
            <a:off x="2362153" y="5100638"/>
            <a:ext cx="1276350" cy="360362"/>
          </a:xfrm>
          <a:custGeom>
            <a:avLst/>
            <a:gdLst>
              <a:gd name="T0" fmla="*/ 36 w 641"/>
              <a:gd name="T1" fmla="*/ 0 h 181"/>
              <a:gd name="T2" fmla="*/ 28 w 641"/>
              <a:gd name="T3" fmla="*/ 0 h 181"/>
              <a:gd name="T4" fmla="*/ 28 w 641"/>
              <a:gd name="T5" fmla="*/ 109 h 181"/>
              <a:gd name="T6" fmla="*/ 0 w 641"/>
              <a:gd name="T7" fmla="*/ 144 h 181"/>
              <a:gd name="T8" fmla="*/ 36 w 641"/>
              <a:gd name="T9" fmla="*/ 181 h 181"/>
              <a:gd name="T10" fmla="*/ 73 w 641"/>
              <a:gd name="T11" fmla="*/ 144 h 181"/>
              <a:gd name="T12" fmla="*/ 44 w 641"/>
              <a:gd name="T13" fmla="*/ 108 h 181"/>
              <a:gd name="T14" fmla="*/ 44 w 641"/>
              <a:gd name="T15" fmla="*/ 16 h 181"/>
              <a:gd name="T16" fmla="*/ 641 w 641"/>
              <a:gd name="T17" fmla="*/ 16 h 181"/>
              <a:gd name="T18" fmla="*/ 641 w 641"/>
              <a:gd name="T19" fmla="*/ 0 h 181"/>
              <a:gd name="T20" fmla="*/ 44 w 641"/>
              <a:gd name="T21" fmla="*/ 0 h 181"/>
              <a:gd name="T22" fmla="*/ 36 w 641"/>
              <a:gd name="T2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1" h="181">
                <a:moveTo>
                  <a:pt x="36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12" y="113"/>
                  <a:pt x="0" y="127"/>
                  <a:pt x="0" y="144"/>
                </a:cubicBezTo>
                <a:cubicBezTo>
                  <a:pt x="0" y="164"/>
                  <a:pt x="16" y="181"/>
                  <a:pt x="36" y="181"/>
                </a:cubicBezTo>
                <a:cubicBezTo>
                  <a:pt x="57" y="181"/>
                  <a:pt x="73" y="164"/>
                  <a:pt x="73" y="144"/>
                </a:cubicBezTo>
                <a:cubicBezTo>
                  <a:pt x="73" y="126"/>
                  <a:pt x="60" y="112"/>
                  <a:pt x="44" y="108"/>
                </a:cubicBezTo>
                <a:cubicBezTo>
                  <a:pt x="44" y="16"/>
                  <a:pt x="44" y="16"/>
                  <a:pt x="44" y="16"/>
                </a:cubicBezTo>
                <a:cubicBezTo>
                  <a:pt x="641" y="16"/>
                  <a:pt x="641" y="16"/>
                  <a:pt x="641" y="16"/>
                </a:cubicBezTo>
                <a:cubicBezTo>
                  <a:pt x="641" y="0"/>
                  <a:pt x="641" y="0"/>
                  <a:pt x="641" y="0"/>
                </a:cubicBezTo>
                <a:cubicBezTo>
                  <a:pt x="44" y="0"/>
                  <a:pt x="44" y="0"/>
                  <a:pt x="44" y="0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76" name="Freeform 50"/>
          <p:cNvSpPr>
            <a:spLocks noChangeArrowheads="1"/>
          </p:cNvSpPr>
          <p:nvPr/>
        </p:nvSpPr>
        <p:spPr bwMode="auto">
          <a:xfrm>
            <a:off x="2362153" y="3044825"/>
            <a:ext cx="1276350" cy="341313"/>
          </a:xfrm>
          <a:custGeom>
            <a:avLst/>
            <a:gdLst>
              <a:gd name="T0" fmla="*/ 44 w 641"/>
              <a:gd name="T1" fmla="*/ 72 h 171"/>
              <a:gd name="T2" fmla="*/ 73 w 641"/>
              <a:gd name="T3" fmla="*/ 36 h 171"/>
              <a:gd name="T4" fmla="*/ 36 w 641"/>
              <a:gd name="T5" fmla="*/ 0 h 171"/>
              <a:gd name="T6" fmla="*/ 0 w 641"/>
              <a:gd name="T7" fmla="*/ 36 h 171"/>
              <a:gd name="T8" fmla="*/ 28 w 641"/>
              <a:gd name="T9" fmla="*/ 71 h 171"/>
              <a:gd name="T10" fmla="*/ 28 w 641"/>
              <a:gd name="T11" fmla="*/ 171 h 171"/>
              <a:gd name="T12" fmla="*/ 36 w 641"/>
              <a:gd name="T13" fmla="*/ 171 h 171"/>
              <a:gd name="T14" fmla="*/ 44 w 641"/>
              <a:gd name="T15" fmla="*/ 171 h 171"/>
              <a:gd name="T16" fmla="*/ 641 w 641"/>
              <a:gd name="T17" fmla="*/ 171 h 171"/>
              <a:gd name="T18" fmla="*/ 641 w 641"/>
              <a:gd name="T19" fmla="*/ 155 h 171"/>
              <a:gd name="T20" fmla="*/ 44 w 641"/>
              <a:gd name="T21" fmla="*/ 155 h 171"/>
              <a:gd name="T22" fmla="*/ 44 w 641"/>
              <a:gd name="T23" fmla="*/ 72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1" h="171">
                <a:moveTo>
                  <a:pt x="44" y="72"/>
                </a:moveTo>
                <a:cubicBezTo>
                  <a:pt x="60" y="69"/>
                  <a:pt x="73" y="54"/>
                  <a:pt x="73" y="36"/>
                </a:cubicBezTo>
                <a:cubicBezTo>
                  <a:pt x="73" y="16"/>
                  <a:pt x="57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3"/>
                  <a:pt x="12" y="67"/>
                  <a:pt x="28" y="71"/>
                </a:cubicBezTo>
                <a:cubicBezTo>
                  <a:pt x="28" y="171"/>
                  <a:pt x="28" y="171"/>
                  <a:pt x="28" y="171"/>
                </a:cubicBezTo>
                <a:cubicBezTo>
                  <a:pt x="36" y="171"/>
                  <a:pt x="36" y="171"/>
                  <a:pt x="36" y="171"/>
                </a:cubicBezTo>
                <a:cubicBezTo>
                  <a:pt x="44" y="171"/>
                  <a:pt x="44" y="171"/>
                  <a:pt x="44" y="171"/>
                </a:cubicBezTo>
                <a:cubicBezTo>
                  <a:pt x="641" y="171"/>
                  <a:pt x="641" y="171"/>
                  <a:pt x="641" y="171"/>
                </a:cubicBezTo>
                <a:cubicBezTo>
                  <a:pt x="641" y="155"/>
                  <a:pt x="641" y="155"/>
                  <a:pt x="641" y="155"/>
                </a:cubicBezTo>
                <a:cubicBezTo>
                  <a:pt x="44" y="155"/>
                  <a:pt x="44" y="155"/>
                  <a:pt x="44" y="155"/>
                </a:cubicBezTo>
                <a:lnTo>
                  <a:pt x="44" y="72"/>
                </a:ln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77" name="Freeform 51"/>
          <p:cNvSpPr>
            <a:spLocks noChangeArrowheads="1"/>
          </p:cNvSpPr>
          <p:nvPr/>
        </p:nvSpPr>
        <p:spPr bwMode="auto">
          <a:xfrm>
            <a:off x="5810203" y="3027363"/>
            <a:ext cx="1277937" cy="358775"/>
          </a:xfrm>
          <a:custGeom>
            <a:avLst/>
            <a:gdLst>
              <a:gd name="T0" fmla="*/ 606 w 642"/>
              <a:gd name="T1" fmla="*/ 180 h 180"/>
              <a:gd name="T2" fmla="*/ 614 w 642"/>
              <a:gd name="T3" fmla="*/ 180 h 180"/>
              <a:gd name="T4" fmla="*/ 614 w 642"/>
              <a:gd name="T5" fmla="*/ 71 h 180"/>
              <a:gd name="T6" fmla="*/ 642 w 642"/>
              <a:gd name="T7" fmla="*/ 36 h 180"/>
              <a:gd name="T8" fmla="*/ 606 w 642"/>
              <a:gd name="T9" fmla="*/ 0 h 180"/>
              <a:gd name="T10" fmla="*/ 569 w 642"/>
              <a:gd name="T11" fmla="*/ 36 h 180"/>
              <a:gd name="T12" fmla="*/ 598 w 642"/>
              <a:gd name="T13" fmla="*/ 71 h 180"/>
              <a:gd name="T14" fmla="*/ 598 w 642"/>
              <a:gd name="T15" fmla="*/ 164 h 180"/>
              <a:gd name="T16" fmla="*/ 0 w 642"/>
              <a:gd name="T17" fmla="*/ 164 h 180"/>
              <a:gd name="T18" fmla="*/ 0 w 642"/>
              <a:gd name="T19" fmla="*/ 180 h 180"/>
              <a:gd name="T20" fmla="*/ 598 w 642"/>
              <a:gd name="T21" fmla="*/ 180 h 180"/>
              <a:gd name="T22" fmla="*/ 606 w 642"/>
              <a:gd name="T23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2" h="180">
                <a:moveTo>
                  <a:pt x="606" y="180"/>
                </a:moveTo>
                <a:cubicBezTo>
                  <a:pt x="614" y="180"/>
                  <a:pt x="614" y="180"/>
                  <a:pt x="614" y="180"/>
                </a:cubicBezTo>
                <a:cubicBezTo>
                  <a:pt x="614" y="71"/>
                  <a:pt x="614" y="71"/>
                  <a:pt x="614" y="71"/>
                </a:cubicBezTo>
                <a:cubicBezTo>
                  <a:pt x="630" y="68"/>
                  <a:pt x="642" y="53"/>
                  <a:pt x="642" y="36"/>
                </a:cubicBezTo>
                <a:cubicBezTo>
                  <a:pt x="642" y="16"/>
                  <a:pt x="626" y="0"/>
                  <a:pt x="606" y="0"/>
                </a:cubicBezTo>
                <a:cubicBezTo>
                  <a:pt x="585" y="0"/>
                  <a:pt x="569" y="16"/>
                  <a:pt x="569" y="36"/>
                </a:cubicBezTo>
                <a:cubicBezTo>
                  <a:pt x="569" y="53"/>
                  <a:pt x="581" y="68"/>
                  <a:pt x="598" y="71"/>
                </a:cubicBezTo>
                <a:cubicBezTo>
                  <a:pt x="598" y="164"/>
                  <a:pt x="598" y="164"/>
                  <a:pt x="598" y="164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80"/>
                  <a:pt x="0" y="180"/>
                  <a:pt x="0" y="180"/>
                </a:cubicBezTo>
                <a:cubicBezTo>
                  <a:pt x="598" y="180"/>
                  <a:pt x="598" y="180"/>
                  <a:pt x="598" y="180"/>
                </a:cubicBezTo>
                <a:lnTo>
                  <a:pt x="606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78" name="Freeform 52"/>
          <p:cNvSpPr>
            <a:spLocks noChangeArrowheads="1"/>
          </p:cNvSpPr>
          <p:nvPr/>
        </p:nvSpPr>
        <p:spPr bwMode="auto">
          <a:xfrm>
            <a:off x="5810203" y="5100638"/>
            <a:ext cx="1277937" cy="360362"/>
          </a:xfrm>
          <a:custGeom>
            <a:avLst/>
            <a:gdLst>
              <a:gd name="T0" fmla="*/ 614 w 642"/>
              <a:gd name="T1" fmla="*/ 109 h 181"/>
              <a:gd name="T2" fmla="*/ 614 w 642"/>
              <a:gd name="T3" fmla="*/ 0 h 181"/>
              <a:gd name="T4" fmla="*/ 606 w 642"/>
              <a:gd name="T5" fmla="*/ 0 h 181"/>
              <a:gd name="T6" fmla="*/ 598 w 642"/>
              <a:gd name="T7" fmla="*/ 0 h 181"/>
              <a:gd name="T8" fmla="*/ 0 w 642"/>
              <a:gd name="T9" fmla="*/ 0 h 181"/>
              <a:gd name="T10" fmla="*/ 0 w 642"/>
              <a:gd name="T11" fmla="*/ 16 h 181"/>
              <a:gd name="T12" fmla="*/ 598 w 642"/>
              <a:gd name="T13" fmla="*/ 16 h 181"/>
              <a:gd name="T14" fmla="*/ 598 w 642"/>
              <a:gd name="T15" fmla="*/ 109 h 181"/>
              <a:gd name="T16" fmla="*/ 569 w 642"/>
              <a:gd name="T17" fmla="*/ 144 h 181"/>
              <a:gd name="T18" fmla="*/ 606 w 642"/>
              <a:gd name="T19" fmla="*/ 181 h 181"/>
              <a:gd name="T20" fmla="*/ 642 w 642"/>
              <a:gd name="T21" fmla="*/ 144 h 181"/>
              <a:gd name="T22" fmla="*/ 614 w 642"/>
              <a:gd name="T23" fmla="*/ 109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2" h="181">
                <a:moveTo>
                  <a:pt x="614" y="109"/>
                </a:moveTo>
                <a:cubicBezTo>
                  <a:pt x="614" y="0"/>
                  <a:pt x="614" y="0"/>
                  <a:pt x="614" y="0"/>
                </a:cubicBezTo>
                <a:cubicBezTo>
                  <a:pt x="606" y="0"/>
                  <a:pt x="606" y="0"/>
                  <a:pt x="606" y="0"/>
                </a:cubicBezTo>
                <a:cubicBezTo>
                  <a:pt x="598" y="0"/>
                  <a:pt x="598" y="0"/>
                  <a:pt x="59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09"/>
                  <a:pt x="598" y="109"/>
                  <a:pt x="598" y="109"/>
                </a:cubicBezTo>
                <a:cubicBezTo>
                  <a:pt x="581" y="112"/>
                  <a:pt x="569" y="127"/>
                  <a:pt x="569" y="144"/>
                </a:cubicBezTo>
                <a:cubicBezTo>
                  <a:pt x="569" y="164"/>
                  <a:pt x="585" y="181"/>
                  <a:pt x="606" y="181"/>
                </a:cubicBezTo>
                <a:cubicBezTo>
                  <a:pt x="626" y="181"/>
                  <a:pt x="642" y="164"/>
                  <a:pt x="642" y="144"/>
                </a:cubicBezTo>
                <a:cubicBezTo>
                  <a:pt x="642" y="127"/>
                  <a:pt x="630" y="112"/>
                  <a:pt x="614" y="109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grpSp>
        <p:nvGrpSpPr>
          <p:cNvPr id="32779" name="组合 56"/>
          <p:cNvGrpSpPr>
            <a:grpSpLocks/>
          </p:cNvGrpSpPr>
          <p:nvPr/>
        </p:nvGrpSpPr>
        <p:grpSpPr bwMode="auto">
          <a:xfrm>
            <a:off x="4362403" y="4914900"/>
            <a:ext cx="723900" cy="655638"/>
            <a:chOff x="0" y="0"/>
            <a:chExt cx="628650" cy="655638"/>
          </a:xfrm>
        </p:grpSpPr>
        <p:sp>
          <p:nvSpPr>
            <p:cNvPr id="32780" name="Freeform 53"/>
            <p:cNvSpPr>
              <a:spLocks noChangeArrowheads="1"/>
            </p:cNvSpPr>
            <p:nvPr/>
          </p:nvSpPr>
          <p:spPr bwMode="auto">
            <a:xfrm>
              <a:off x="66675" y="7938"/>
              <a:ext cx="493713" cy="623888"/>
            </a:xfrm>
            <a:custGeom>
              <a:avLst/>
              <a:gdLst>
                <a:gd name="T0" fmla="*/ 148 w 248"/>
                <a:gd name="T1" fmla="*/ 313 h 313"/>
                <a:gd name="T2" fmla="*/ 100 w 248"/>
                <a:gd name="T3" fmla="*/ 313 h 313"/>
                <a:gd name="T4" fmla="*/ 0 w 248"/>
                <a:gd name="T5" fmla="*/ 213 h 313"/>
                <a:gd name="T6" fmla="*/ 0 w 248"/>
                <a:gd name="T7" fmla="*/ 100 h 313"/>
                <a:gd name="T8" fmla="*/ 100 w 248"/>
                <a:gd name="T9" fmla="*/ 0 h 313"/>
                <a:gd name="T10" fmla="*/ 148 w 248"/>
                <a:gd name="T11" fmla="*/ 0 h 313"/>
                <a:gd name="T12" fmla="*/ 248 w 248"/>
                <a:gd name="T13" fmla="*/ 100 h 313"/>
                <a:gd name="T14" fmla="*/ 248 w 248"/>
                <a:gd name="T15" fmla="*/ 213 h 313"/>
                <a:gd name="T16" fmla="*/ 148 w 248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313">
                  <a:moveTo>
                    <a:pt x="148" y="313"/>
                  </a:moveTo>
                  <a:cubicBezTo>
                    <a:pt x="100" y="313"/>
                    <a:pt x="100" y="313"/>
                    <a:pt x="100" y="313"/>
                  </a:cubicBezTo>
                  <a:cubicBezTo>
                    <a:pt x="45" y="313"/>
                    <a:pt x="0" y="268"/>
                    <a:pt x="0" y="213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3" y="0"/>
                    <a:pt x="248" y="45"/>
                    <a:pt x="248" y="100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68"/>
                    <a:pt x="203" y="313"/>
                    <a:pt x="148" y="313"/>
                  </a:cubicBez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781" name="Freeform 54"/>
            <p:cNvSpPr>
              <a:spLocks noChangeArrowheads="1"/>
            </p:cNvSpPr>
            <p:nvPr/>
          </p:nvSpPr>
          <p:spPr bwMode="auto">
            <a:xfrm>
              <a:off x="0" y="0"/>
              <a:ext cx="628650" cy="149225"/>
            </a:xfrm>
            <a:custGeom>
              <a:avLst/>
              <a:gdLst>
                <a:gd name="T0" fmla="*/ 284 w 316"/>
                <a:gd name="T1" fmla="*/ 75 h 75"/>
                <a:gd name="T2" fmla="*/ 32 w 316"/>
                <a:gd name="T3" fmla="*/ 75 h 75"/>
                <a:gd name="T4" fmla="*/ 0 w 316"/>
                <a:gd name="T5" fmla="*/ 43 h 75"/>
                <a:gd name="T6" fmla="*/ 0 w 316"/>
                <a:gd name="T7" fmla="*/ 32 h 75"/>
                <a:gd name="T8" fmla="*/ 32 w 316"/>
                <a:gd name="T9" fmla="*/ 0 h 75"/>
                <a:gd name="T10" fmla="*/ 284 w 316"/>
                <a:gd name="T11" fmla="*/ 0 h 75"/>
                <a:gd name="T12" fmla="*/ 316 w 316"/>
                <a:gd name="T13" fmla="*/ 32 h 75"/>
                <a:gd name="T14" fmla="*/ 316 w 316"/>
                <a:gd name="T15" fmla="*/ 43 h 75"/>
                <a:gd name="T16" fmla="*/ 284 w 316"/>
                <a:gd name="T1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75">
                  <a:moveTo>
                    <a:pt x="284" y="75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15" y="75"/>
                    <a:pt x="0" y="61"/>
                    <a:pt x="0" y="4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301" y="0"/>
                    <a:pt x="316" y="15"/>
                    <a:pt x="316" y="32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6" y="61"/>
                    <a:pt x="301" y="75"/>
                    <a:pt x="284" y="75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782" name="Freeform 55"/>
            <p:cNvSpPr>
              <a:spLocks noChangeArrowheads="1"/>
            </p:cNvSpPr>
            <p:nvPr/>
          </p:nvSpPr>
          <p:spPr bwMode="auto">
            <a:xfrm>
              <a:off x="0" y="204788"/>
              <a:ext cx="628650" cy="150813"/>
            </a:xfrm>
            <a:custGeom>
              <a:avLst/>
              <a:gdLst>
                <a:gd name="T0" fmla="*/ 284 w 316"/>
                <a:gd name="T1" fmla="*/ 75 h 75"/>
                <a:gd name="T2" fmla="*/ 32 w 316"/>
                <a:gd name="T3" fmla="*/ 75 h 75"/>
                <a:gd name="T4" fmla="*/ 0 w 316"/>
                <a:gd name="T5" fmla="*/ 43 h 75"/>
                <a:gd name="T6" fmla="*/ 0 w 316"/>
                <a:gd name="T7" fmla="*/ 32 h 75"/>
                <a:gd name="T8" fmla="*/ 32 w 316"/>
                <a:gd name="T9" fmla="*/ 0 h 75"/>
                <a:gd name="T10" fmla="*/ 284 w 316"/>
                <a:gd name="T11" fmla="*/ 0 h 75"/>
                <a:gd name="T12" fmla="*/ 316 w 316"/>
                <a:gd name="T13" fmla="*/ 32 h 75"/>
                <a:gd name="T14" fmla="*/ 316 w 316"/>
                <a:gd name="T15" fmla="*/ 43 h 75"/>
                <a:gd name="T16" fmla="*/ 284 w 316"/>
                <a:gd name="T1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75">
                  <a:moveTo>
                    <a:pt x="284" y="75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15" y="75"/>
                    <a:pt x="0" y="61"/>
                    <a:pt x="0" y="4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301" y="0"/>
                    <a:pt x="316" y="15"/>
                    <a:pt x="316" y="32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6" y="61"/>
                    <a:pt x="301" y="75"/>
                    <a:pt x="284" y="75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783" name="Freeform 56"/>
            <p:cNvSpPr>
              <a:spLocks noChangeArrowheads="1"/>
            </p:cNvSpPr>
            <p:nvPr/>
          </p:nvSpPr>
          <p:spPr bwMode="auto">
            <a:xfrm>
              <a:off x="0" y="404813"/>
              <a:ext cx="628650" cy="149225"/>
            </a:xfrm>
            <a:custGeom>
              <a:avLst/>
              <a:gdLst>
                <a:gd name="T0" fmla="*/ 284 w 316"/>
                <a:gd name="T1" fmla="*/ 75 h 75"/>
                <a:gd name="T2" fmla="*/ 32 w 316"/>
                <a:gd name="T3" fmla="*/ 75 h 75"/>
                <a:gd name="T4" fmla="*/ 0 w 316"/>
                <a:gd name="T5" fmla="*/ 43 h 75"/>
                <a:gd name="T6" fmla="*/ 0 w 316"/>
                <a:gd name="T7" fmla="*/ 32 h 75"/>
                <a:gd name="T8" fmla="*/ 32 w 316"/>
                <a:gd name="T9" fmla="*/ 0 h 75"/>
                <a:gd name="T10" fmla="*/ 284 w 316"/>
                <a:gd name="T11" fmla="*/ 0 h 75"/>
                <a:gd name="T12" fmla="*/ 316 w 316"/>
                <a:gd name="T13" fmla="*/ 32 h 75"/>
                <a:gd name="T14" fmla="*/ 316 w 316"/>
                <a:gd name="T15" fmla="*/ 43 h 75"/>
                <a:gd name="T16" fmla="*/ 284 w 316"/>
                <a:gd name="T1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75">
                  <a:moveTo>
                    <a:pt x="284" y="75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15" y="75"/>
                    <a:pt x="0" y="60"/>
                    <a:pt x="0" y="4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301" y="0"/>
                    <a:pt x="316" y="15"/>
                    <a:pt x="316" y="32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6" y="60"/>
                    <a:pt x="301" y="75"/>
                    <a:pt x="284" y="75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784" name="Freeform 57"/>
            <p:cNvSpPr>
              <a:spLocks noChangeArrowheads="1"/>
            </p:cNvSpPr>
            <p:nvPr/>
          </p:nvSpPr>
          <p:spPr bwMode="auto">
            <a:xfrm>
              <a:off x="255588" y="631825"/>
              <a:ext cx="115888" cy="23813"/>
            </a:xfrm>
            <a:custGeom>
              <a:avLst/>
              <a:gdLst>
                <a:gd name="T0" fmla="*/ 0 w 58"/>
                <a:gd name="T1" fmla="*/ 0 h 12"/>
                <a:gd name="T2" fmla="*/ 29 w 58"/>
                <a:gd name="T3" fmla="*/ 12 h 12"/>
                <a:gd name="T4" fmla="*/ 58 w 58"/>
                <a:gd name="T5" fmla="*/ 0 h 12"/>
                <a:gd name="T6" fmla="*/ 0 w 58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2">
                  <a:moveTo>
                    <a:pt x="0" y="0"/>
                  </a:moveTo>
                  <a:cubicBezTo>
                    <a:pt x="4" y="7"/>
                    <a:pt x="15" y="12"/>
                    <a:pt x="29" y="12"/>
                  </a:cubicBezTo>
                  <a:cubicBezTo>
                    <a:pt x="43" y="12"/>
                    <a:pt x="54" y="7"/>
                    <a:pt x="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5A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2785" name="Freeform 58"/>
          <p:cNvSpPr>
            <a:spLocks noChangeArrowheads="1"/>
          </p:cNvSpPr>
          <p:nvPr/>
        </p:nvSpPr>
        <p:spPr bwMode="auto">
          <a:xfrm>
            <a:off x="3949653" y="3109913"/>
            <a:ext cx="1549400" cy="739775"/>
          </a:xfrm>
          <a:custGeom>
            <a:avLst/>
            <a:gdLst>
              <a:gd name="T0" fmla="*/ 778 w 778"/>
              <a:gd name="T1" fmla="*/ 371 h 371"/>
              <a:gd name="T2" fmla="*/ 389 w 778"/>
              <a:gd name="T3" fmla="*/ 0 h 371"/>
              <a:gd name="T4" fmla="*/ 0 w 778"/>
              <a:gd name="T5" fmla="*/ 371 h 371"/>
              <a:gd name="T6" fmla="*/ 778 w 778"/>
              <a:gd name="T7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8" h="371">
                <a:moveTo>
                  <a:pt x="778" y="371"/>
                </a:moveTo>
                <a:cubicBezTo>
                  <a:pt x="769" y="164"/>
                  <a:pt x="598" y="0"/>
                  <a:pt x="389" y="0"/>
                </a:cubicBezTo>
                <a:cubicBezTo>
                  <a:pt x="180" y="0"/>
                  <a:pt x="9" y="164"/>
                  <a:pt x="0" y="371"/>
                </a:cubicBezTo>
                <a:lnTo>
                  <a:pt x="778" y="3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86" name="Freeform 59"/>
          <p:cNvSpPr>
            <a:spLocks noChangeArrowheads="1"/>
          </p:cNvSpPr>
          <p:nvPr/>
        </p:nvSpPr>
        <p:spPr bwMode="auto">
          <a:xfrm>
            <a:off x="4197303" y="4619625"/>
            <a:ext cx="1063625" cy="290513"/>
          </a:xfrm>
          <a:custGeom>
            <a:avLst/>
            <a:gdLst>
              <a:gd name="T0" fmla="*/ 0 w 384"/>
              <a:gd name="T1" fmla="*/ 0 h 185"/>
              <a:gd name="T2" fmla="*/ 81 w 384"/>
              <a:gd name="T3" fmla="*/ 185 h 185"/>
              <a:gd name="T4" fmla="*/ 173 w 384"/>
              <a:gd name="T5" fmla="*/ 185 h 185"/>
              <a:gd name="T6" fmla="*/ 192 w 384"/>
              <a:gd name="T7" fmla="*/ 185 h 185"/>
              <a:gd name="T8" fmla="*/ 211 w 384"/>
              <a:gd name="T9" fmla="*/ 185 h 185"/>
              <a:gd name="T10" fmla="*/ 303 w 384"/>
              <a:gd name="T11" fmla="*/ 185 h 185"/>
              <a:gd name="T12" fmla="*/ 384 w 384"/>
              <a:gd name="T13" fmla="*/ 0 h 185"/>
              <a:gd name="T14" fmla="*/ 0 w 384"/>
              <a:gd name="T1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" h="185">
                <a:moveTo>
                  <a:pt x="0" y="0"/>
                </a:moveTo>
                <a:cubicBezTo>
                  <a:pt x="40" y="63"/>
                  <a:pt x="77" y="135"/>
                  <a:pt x="81" y="185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211" y="185"/>
                  <a:pt x="211" y="185"/>
                  <a:pt x="211" y="185"/>
                </a:cubicBezTo>
                <a:cubicBezTo>
                  <a:pt x="303" y="185"/>
                  <a:pt x="303" y="185"/>
                  <a:pt x="303" y="185"/>
                </a:cubicBezTo>
                <a:cubicBezTo>
                  <a:pt x="307" y="135"/>
                  <a:pt x="344" y="63"/>
                  <a:pt x="38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87" name="Freeform 60"/>
          <p:cNvSpPr>
            <a:spLocks noChangeArrowheads="1"/>
          </p:cNvSpPr>
          <p:nvPr/>
        </p:nvSpPr>
        <p:spPr bwMode="auto">
          <a:xfrm>
            <a:off x="4495753" y="2678113"/>
            <a:ext cx="101600" cy="346075"/>
          </a:xfrm>
          <a:custGeom>
            <a:avLst/>
            <a:gdLst>
              <a:gd name="T0" fmla="*/ 41 w 51"/>
              <a:gd name="T1" fmla="*/ 173 h 174"/>
              <a:gd name="T2" fmla="*/ 41 w 51"/>
              <a:gd name="T3" fmla="*/ 173 h 174"/>
              <a:gd name="T4" fmla="*/ 28 w 51"/>
              <a:gd name="T5" fmla="*/ 164 h 174"/>
              <a:gd name="T6" fmla="*/ 1 w 51"/>
              <a:gd name="T7" fmla="*/ 14 h 174"/>
              <a:gd name="T8" fmla="*/ 11 w 51"/>
              <a:gd name="T9" fmla="*/ 1 h 174"/>
              <a:gd name="T10" fmla="*/ 11 w 51"/>
              <a:gd name="T11" fmla="*/ 1 h 174"/>
              <a:gd name="T12" fmla="*/ 24 w 51"/>
              <a:gd name="T13" fmla="*/ 10 h 174"/>
              <a:gd name="T14" fmla="*/ 50 w 51"/>
              <a:gd name="T15" fmla="*/ 160 h 174"/>
              <a:gd name="T16" fmla="*/ 41 w 51"/>
              <a:gd name="T17" fmla="*/ 17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" h="174">
                <a:moveTo>
                  <a:pt x="41" y="173"/>
                </a:moveTo>
                <a:cubicBezTo>
                  <a:pt x="41" y="173"/>
                  <a:pt x="41" y="173"/>
                  <a:pt x="41" y="173"/>
                </a:cubicBezTo>
                <a:cubicBezTo>
                  <a:pt x="35" y="174"/>
                  <a:pt x="29" y="170"/>
                  <a:pt x="28" y="16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8"/>
                  <a:pt x="4" y="2"/>
                  <a:pt x="11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7" y="0"/>
                  <a:pt x="23" y="4"/>
                  <a:pt x="24" y="10"/>
                </a:cubicBezTo>
                <a:cubicBezTo>
                  <a:pt x="50" y="160"/>
                  <a:pt x="50" y="160"/>
                  <a:pt x="50" y="160"/>
                </a:cubicBezTo>
                <a:cubicBezTo>
                  <a:pt x="51" y="166"/>
                  <a:pt x="47" y="172"/>
                  <a:pt x="41" y="173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88" name="Freeform 61"/>
          <p:cNvSpPr>
            <a:spLocks noChangeArrowheads="1"/>
          </p:cNvSpPr>
          <p:nvPr/>
        </p:nvSpPr>
        <p:spPr bwMode="auto">
          <a:xfrm>
            <a:off x="4109990" y="2816225"/>
            <a:ext cx="203200" cy="314325"/>
          </a:xfrm>
          <a:custGeom>
            <a:avLst/>
            <a:gdLst>
              <a:gd name="T0" fmla="*/ 95 w 102"/>
              <a:gd name="T1" fmla="*/ 154 h 158"/>
              <a:gd name="T2" fmla="*/ 95 w 102"/>
              <a:gd name="T3" fmla="*/ 154 h 158"/>
              <a:gd name="T4" fmla="*/ 79 w 102"/>
              <a:gd name="T5" fmla="*/ 150 h 158"/>
              <a:gd name="T6" fmla="*/ 3 w 102"/>
              <a:gd name="T7" fmla="*/ 19 h 158"/>
              <a:gd name="T8" fmla="*/ 8 w 102"/>
              <a:gd name="T9" fmla="*/ 3 h 158"/>
              <a:gd name="T10" fmla="*/ 8 w 102"/>
              <a:gd name="T11" fmla="*/ 3 h 158"/>
              <a:gd name="T12" fmla="*/ 23 w 102"/>
              <a:gd name="T13" fmla="*/ 8 h 158"/>
              <a:gd name="T14" fmla="*/ 99 w 102"/>
              <a:gd name="T15" fmla="*/ 139 h 158"/>
              <a:gd name="T16" fmla="*/ 95 w 102"/>
              <a:gd name="T17" fmla="*/ 15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2" h="158">
                <a:moveTo>
                  <a:pt x="95" y="154"/>
                </a:moveTo>
                <a:cubicBezTo>
                  <a:pt x="95" y="154"/>
                  <a:pt x="95" y="154"/>
                  <a:pt x="95" y="154"/>
                </a:cubicBezTo>
                <a:cubicBezTo>
                  <a:pt x="89" y="158"/>
                  <a:pt x="82" y="156"/>
                  <a:pt x="79" y="150"/>
                </a:cubicBezTo>
                <a:cubicBezTo>
                  <a:pt x="3" y="19"/>
                  <a:pt x="3" y="19"/>
                  <a:pt x="3" y="19"/>
                </a:cubicBezTo>
                <a:cubicBezTo>
                  <a:pt x="0" y="14"/>
                  <a:pt x="2" y="7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13" y="0"/>
                  <a:pt x="20" y="2"/>
                  <a:pt x="23" y="8"/>
                </a:cubicBezTo>
                <a:cubicBezTo>
                  <a:pt x="99" y="139"/>
                  <a:pt x="99" y="139"/>
                  <a:pt x="99" y="139"/>
                </a:cubicBezTo>
                <a:cubicBezTo>
                  <a:pt x="102" y="144"/>
                  <a:pt x="100" y="151"/>
                  <a:pt x="95" y="154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89" name="Freeform 62"/>
          <p:cNvSpPr>
            <a:spLocks noChangeArrowheads="1"/>
          </p:cNvSpPr>
          <p:nvPr/>
        </p:nvSpPr>
        <p:spPr bwMode="auto">
          <a:xfrm>
            <a:off x="4849765" y="2678113"/>
            <a:ext cx="101600" cy="346075"/>
          </a:xfrm>
          <a:custGeom>
            <a:avLst/>
            <a:gdLst>
              <a:gd name="T0" fmla="*/ 11 w 51"/>
              <a:gd name="T1" fmla="*/ 173 h 174"/>
              <a:gd name="T2" fmla="*/ 11 w 51"/>
              <a:gd name="T3" fmla="*/ 173 h 174"/>
              <a:gd name="T4" fmla="*/ 2 w 51"/>
              <a:gd name="T5" fmla="*/ 160 h 174"/>
              <a:gd name="T6" fmla="*/ 28 w 51"/>
              <a:gd name="T7" fmla="*/ 10 h 174"/>
              <a:gd name="T8" fmla="*/ 41 w 51"/>
              <a:gd name="T9" fmla="*/ 1 h 174"/>
              <a:gd name="T10" fmla="*/ 41 w 51"/>
              <a:gd name="T11" fmla="*/ 1 h 174"/>
              <a:gd name="T12" fmla="*/ 50 w 51"/>
              <a:gd name="T13" fmla="*/ 14 h 174"/>
              <a:gd name="T14" fmla="*/ 24 w 51"/>
              <a:gd name="T15" fmla="*/ 164 h 174"/>
              <a:gd name="T16" fmla="*/ 11 w 51"/>
              <a:gd name="T17" fmla="*/ 17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" h="174">
                <a:moveTo>
                  <a:pt x="11" y="173"/>
                </a:moveTo>
                <a:cubicBezTo>
                  <a:pt x="11" y="173"/>
                  <a:pt x="11" y="173"/>
                  <a:pt x="11" y="173"/>
                </a:cubicBezTo>
                <a:cubicBezTo>
                  <a:pt x="5" y="172"/>
                  <a:pt x="0" y="166"/>
                  <a:pt x="2" y="16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4"/>
                  <a:pt x="35" y="0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7" y="2"/>
                  <a:pt x="51" y="8"/>
                  <a:pt x="50" y="14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3" y="170"/>
                  <a:pt x="17" y="174"/>
                  <a:pt x="11" y="173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90" name="Freeform 63"/>
          <p:cNvSpPr>
            <a:spLocks noChangeArrowheads="1"/>
          </p:cNvSpPr>
          <p:nvPr/>
        </p:nvSpPr>
        <p:spPr bwMode="auto">
          <a:xfrm>
            <a:off x="5133928" y="2816225"/>
            <a:ext cx="201612" cy="314325"/>
          </a:xfrm>
          <a:custGeom>
            <a:avLst/>
            <a:gdLst>
              <a:gd name="T0" fmla="*/ 7 w 101"/>
              <a:gd name="T1" fmla="*/ 154 h 158"/>
              <a:gd name="T2" fmla="*/ 7 w 101"/>
              <a:gd name="T3" fmla="*/ 154 h 158"/>
              <a:gd name="T4" fmla="*/ 3 w 101"/>
              <a:gd name="T5" fmla="*/ 139 h 158"/>
              <a:gd name="T6" fmla="*/ 78 w 101"/>
              <a:gd name="T7" fmla="*/ 8 h 158"/>
              <a:gd name="T8" fmla="*/ 94 w 101"/>
              <a:gd name="T9" fmla="*/ 3 h 158"/>
              <a:gd name="T10" fmla="*/ 94 w 101"/>
              <a:gd name="T11" fmla="*/ 3 h 158"/>
              <a:gd name="T12" fmla="*/ 98 w 101"/>
              <a:gd name="T13" fmla="*/ 19 h 158"/>
              <a:gd name="T14" fmla="*/ 23 w 101"/>
              <a:gd name="T15" fmla="*/ 150 h 158"/>
              <a:gd name="T16" fmla="*/ 7 w 101"/>
              <a:gd name="T17" fmla="*/ 15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" h="158">
                <a:moveTo>
                  <a:pt x="7" y="154"/>
                </a:moveTo>
                <a:cubicBezTo>
                  <a:pt x="7" y="154"/>
                  <a:pt x="7" y="154"/>
                  <a:pt x="7" y="154"/>
                </a:cubicBezTo>
                <a:cubicBezTo>
                  <a:pt x="1" y="151"/>
                  <a:pt x="0" y="144"/>
                  <a:pt x="3" y="139"/>
                </a:cubicBezTo>
                <a:cubicBezTo>
                  <a:pt x="78" y="8"/>
                  <a:pt x="78" y="8"/>
                  <a:pt x="78" y="8"/>
                </a:cubicBezTo>
                <a:cubicBezTo>
                  <a:pt x="82" y="2"/>
                  <a:pt x="89" y="0"/>
                  <a:pt x="94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100" y="7"/>
                  <a:pt x="101" y="14"/>
                  <a:pt x="98" y="1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19" y="156"/>
                  <a:pt x="12" y="158"/>
                  <a:pt x="7" y="154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91" name="Freeform 64"/>
          <p:cNvSpPr>
            <a:spLocks noChangeArrowheads="1"/>
          </p:cNvSpPr>
          <p:nvPr/>
        </p:nvSpPr>
        <p:spPr bwMode="auto">
          <a:xfrm>
            <a:off x="5365703" y="3078163"/>
            <a:ext cx="282575" cy="246062"/>
          </a:xfrm>
          <a:custGeom>
            <a:avLst/>
            <a:gdLst>
              <a:gd name="T0" fmla="*/ 4 w 142"/>
              <a:gd name="T1" fmla="*/ 118 h 123"/>
              <a:gd name="T2" fmla="*/ 4 w 142"/>
              <a:gd name="T3" fmla="*/ 118 h 123"/>
              <a:gd name="T4" fmla="*/ 6 w 142"/>
              <a:gd name="T5" fmla="*/ 101 h 123"/>
              <a:gd name="T6" fmla="*/ 122 w 142"/>
              <a:gd name="T7" fmla="*/ 4 h 123"/>
              <a:gd name="T8" fmla="*/ 138 w 142"/>
              <a:gd name="T9" fmla="*/ 6 h 123"/>
              <a:gd name="T10" fmla="*/ 138 w 142"/>
              <a:gd name="T11" fmla="*/ 6 h 123"/>
              <a:gd name="T12" fmla="*/ 136 w 142"/>
              <a:gd name="T13" fmla="*/ 22 h 123"/>
              <a:gd name="T14" fmla="*/ 20 w 142"/>
              <a:gd name="T15" fmla="*/ 119 h 123"/>
              <a:gd name="T16" fmla="*/ 4 w 142"/>
              <a:gd name="T17" fmla="*/ 118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23">
                <a:moveTo>
                  <a:pt x="4" y="118"/>
                </a:moveTo>
                <a:cubicBezTo>
                  <a:pt x="4" y="118"/>
                  <a:pt x="4" y="118"/>
                  <a:pt x="4" y="118"/>
                </a:cubicBezTo>
                <a:cubicBezTo>
                  <a:pt x="0" y="113"/>
                  <a:pt x="1" y="106"/>
                  <a:pt x="6" y="101"/>
                </a:cubicBezTo>
                <a:cubicBezTo>
                  <a:pt x="122" y="4"/>
                  <a:pt x="122" y="4"/>
                  <a:pt x="122" y="4"/>
                </a:cubicBezTo>
                <a:cubicBezTo>
                  <a:pt x="127" y="0"/>
                  <a:pt x="134" y="1"/>
                  <a:pt x="138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42" y="10"/>
                  <a:pt x="141" y="18"/>
                  <a:pt x="136" y="22"/>
                </a:cubicBezTo>
                <a:cubicBezTo>
                  <a:pt x="20" y="119"/>
                  <a:pt x="20" y="119"/>
                  <a:pt x="20" y="119"/>
                </a:cubicBezTo>
                <a:cubicBezTo>
                  <a:pt x="16" y="123"/>
                  <a:pt x="8" y="122"/>
                  <a:pt x="4" y="118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92" name="Freeform 65"/>
          <p:cNvSpPr>
            <a:spLocks noChangeArrowheads="1"/>
          </p:cNvSpPr>
          <p:nvPr/>
        </p:nvSpPr>
        <p:spPr bwMode="auto">
          <a:xfrm>
            <a:off x="3800428" y="3078163"/>
            <a:ext cx="280987" cy="246062"/>
          </a:xfrm>
          <a:custGeom>
            <a:avLst/>
            <a:gdLst>
              <a:gd name="T0" fmla="*/ 137 w 141"/>
              <a:gd name="T1" fmla="*/ 118 h 123"/>
              <a:gd name="T2" fmla="*/ 137 w 141"/>
              <a:gd name="T3" fmla="*/ 118 h 123"/>
              <a:gd name="T4" fmla="*/ 121 w 141"/>
              <a:gd name="T5" fmla="*/ 119 h 123"/>
              <a:gd name="T6" fmla="*/ 5 w 141"/>
              <a:gd name="T7" fmla="*/ 22 h 123"/>
              <a:gd name="T8" fmla="*/ 4 w 141"/>
              <a:gd name="T9" fmla="*/ 6 h 123"/>
              <a:gd name="T10" fmla="*/ 4 w 141"/>
              <a:gd name="T11" fmla="*/ 6 h 123"/>
              <a:gd name="T12" fmla="*/ 20 w 141"/>
              <a:gd name="T13" fmla="*/ 4 h 123"/>
              <a:gd name="T14" fmla="*/ 136 w 141"/>
              <a:gd name="T15" fmla="*/ 101 h 123"/>
              <a:gd name="T16" fmla="*/ 137 w 141"/>
              <a:gd name="T17" fmla="*/ 118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" h="123">
                <a:moveTo>
                  <a:pt x="137" y="118"/>
                </a:moveTo>
                <a:cubicBezTo>
                  <a:pt x="137" y="118"/>
                  <a:pt x="137" y="118"/>
                  <a:pt x="137" y="118"/>
                </a:cubicBezTo>
                <a:cubicBezTo>
                  <a:pt x="133" y="122"/>
                  <a:pt x="126" y="123"/>
                  <a:pt x="121" y="119"/>
                </a:cubicBezTo>
                <a:cubicBezTo>
                  <a:pt x="5" y="22"/>
                  <a:pt x="5" y="22"/>
                  <a:pt x="5" y="22"/>
                </a:cubicBezTo>
                <a:cubicBezTo>
                  <a:pt x="0" y="18"/>
                  <a:pt x="0" y="10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8" y="1"/>
                  <a:pt x="15" y="0"/>
                  <a:pt x="20" y="4"/>
                </a:cubicBezTo>
                <a:cubicBezTo>
                  <a:pt x="136" y="101"/>
                  <a:pt x="136" y="101"/>
                  <a:pt x="136" y="101"/>
                </a:cubicBezTo>
                <a:cubicBezTo>
                  <a:pt x="141" y="106"/>
                  <a:pt x="141" y="113"/>
                  <a:pt x="137" y="118"/>
                </a:cubicBezTo>
                <a:close/>
              </a:path>
            </a:pathLst>
          </a:cu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93" name="文本框 53"/>
          <p:cNvSpPr txBox="1">
            <a:spLocks noChangeArrowheads="1"/>
          </p:cNvSpPr>
          <p:nvPr/>
        </p:nvSpPr>
        <p:spPr bwMode="auto">
          <a:xfrm>
            <a:off x="4426765" y="4049713"/>
            <a:ext cx="6094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chemeClr val="accent2"/>
                </a:solidFill>
                <a:ea typeface="Microsoft JhengHei" panose="020B0604030504040204" pitchFamily="34" charset="-120"/>
              </a:rPr>
              <a:t>CBA</a:t>
            </a:r>
            <a:endParaRPr lang="zh-CN" altLang="en-US" dirty="0">
              <a:solidFill>
                <a:schemeClr val="accent2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32794" name="文本框 54"/>
          <p:cNvSpPr txBox="1">
            <a:spLocks noChangeArrowheads="1"/>
          </p:cNvSpPr>
          <p:nvPr/>
        </p:nvSpPr>
        <p:spPr bwMode="auto">
          <a:xfrm>
            <a:off x="2338086" y="1907937"/>
            <a:ext cx="28212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dirty="0">
                <a:ea typeface="Microsoft JhengHei" panose="020B0604030504040204" pitchFamily="34" charset="-120"/>
              </a:rPr>
              <a:t>IDENTIFYING CONSUMER   PAIN POINTS</a:t>
            </a:r>
            <a:endParaRPr lang="zh-CN" altLang="en-US" dirty="0">
              <a:ea typeface="Microsoft JhengHei" panose="020B0604030504040204" pitchFamily="34" charset="-120"/>
            </a:endParaRPr>
          </a:p>
        </p:txBody>
      </p:sp>
      <p:sp>
        <p:nvSpPr>
          <p:cNvPr id="32795" name="文本框 70"/>
          <p:cNvSpPr txBox="1">
            <a:spLocks noChangeArrowheads="1"/>
          </p:cNvSpPr>
          <p:nvPr/>
        </p:nvSpPr>
        <p:spPr bwMode="auto">
          <a:xfrm>
            <a:off x="7360979" y="2014538"/>
            <a:ext cx="3063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dirty="0">
                <a:ea typeface="Microsoft JhengHei" panose="020B0604030504040204" pitchFamily="34" charset="-120"/>
              </a:rPr>
              <a:t>OPTIMIZING MARKETING EFFORTS </a:t>
            </a:r>
            <a:endParaRPr lang="zh-CN" altLang="en-US" dirty="0">
              <a:ea typeface="Microsoft JhengHei" panose="020B0604030504040204" pitchFamily="34" charset="-120"/>
            </a:endParaRPr>
          </a:p>
        </p:txBody>
      </p:sp>
      <p:sp>
        <p:nvSpPr>
          <p:cNvPr id="32796" name="文本框 71"/>
          <p:cNvSpPr txBox="1">
            <a:spLocks noChangeArrowheads="1"/>
          </p:cNvSpPr>
          <p:nvPr/>
        </p:nvSpPr>
        <p:spPr bwMode="auto">
          <a:xfrm>
            <a:off x="7356216" y="5516563"/>
            <a:ext cx="3405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dirty="0">
                <a:ea typeface="Microsoft JhengHei" panose="020B0604030504040204" pitchFamily="34" charset="-120"/>
              </a:rPr>
              <a:t>IMPROVE BRAND INNOVATION</a:t>
            </a:r>
            <a:endParaRPr lang="zh-CN" altLang="en-US" dirty="0">
              <a:ea typeface="Microsoft JhengHei" panose="020B0604030504040204" pitchFamily="34" charset="-120"/>
            </a:endParaRPr>
          </a:p>
        </p:txBody>
      </p:sp>
      <p:sp>
        <p:nvSpPr>
          <p:cNvPr id="32797" name="文本框 72"/>
          <p:cNvSpPr txBox="1">
            <a:spLocks noChangeArrowheads="1"/>
          </p:cNvSpPr>
          <p:nvPr/>
        </p:nvSpPr>
        <p:spPr bwMode="auto">
          <a:xfrm>
            <a:off x="2272645" y="5541963"/>
            <a:ext cx="3673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dirty="0">
                <a:ea typeface="Microsoft JhengHei" panose="020B0604030504040204" pitchFamily="34" charset="-120"/>
              </a:rPr>
              <a:t>IMPROVE PRODUCT INNOVATION</a:t>
            </a:r>
            <a:endParaRPr lang="zh-CN" altLang="en-US" dirty="0">
              <a:ea typeface="Microsoft JhengHei" panose="020B0604030504040204" pitchFamily="34" charset="-120"/>
            </a:endParaRPr>
          </a:p>
        </p:txBody>
      </p:sp>
      <p:sp>
        <p:nvSpPr>
          <p:cNvPr id="32803" name="文本框 80"/>
          <p:cNvSpPr txBox="1">
            <a:spLocks noChangeArrowheads="1"/>
          </p:cNvSpPr>
          <p:nvPr/>
        </p:nvSpPr>
        <p:spPr bwMode="auto">
          <a:xfrm>
            <a:off x="8505752" y="3069208"/>
            <a:ext cx="21557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dirty="0">
                <a:ea typeface="Microsoft JhengHei" panose="020B0604030504040204" pitchFamily="34" charset="-120"/>
              </a:rPr>
              <a:t>Most Importantly</a:t>
            </a:r>
            <a:endParaRPr lang="zh-CN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32805" name="矩形 47"/>
          <p:cNvSpPr>
            <a:spLocks noChangeArrowheads="1"/>
          </p:cNvSpPr>
          <p:nvPr/>
        </p:nvSpPr>
        <p:spPr bwMode="auto">
          <a:xfrm>
            <a:off x="8051674" y="3469318"/>
            <a:ext cx="306387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400" b="0" i="0" dirty="0">
                <a:solidFill>
                  <a:srgbClr val="2D2D2D"/>
                </a:solidFill>
                <a:effectLst/>
                <a:latin typeface="Inter"/>
              </a:rPr>
              <a:t>consumer behavior analysis helps us understand what consumers think and feel about a brand, what influences them to choose one over the other, why and how they shop, and how their environment influences their behavior.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Thank You!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文本框 9"/>
          <p:cNvSpPr txBox="1">
            <a:spLocks noChangeArrowheads="1"/>
          </p:cNvSpPr>
          <p:nvPr/>
        </p:nvSpPr>
        <p:spPr bwMode="auto">
          <a:xfrm>
            <a:off x="8434305" y="2366963"/>
            <a:ext cx="342273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微软雅黑" panose="020B0503020204020204" pitchFamily="34" charset="-122"/>
                <a:cs typeface="+mn-cs"/>
              </a:rPr>
              <a:t>SECTION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微软雅黑" panose="020B0503020204020204" pitchFamily="34" charset="-122"/>
                <a:cs typeface="+mn-cs"/>
              </a:rPr>
              <a:t>ONE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90" name="文本框 11"/>
          <p:cNvSpPr txBox="1">
            <a:spLocks noChangeArrowheads="1"/>
          </p:cNvSpPr>
          <p:nvPr/>
        </p:nvSpPr>
        <p:spPr bwMode="auto">
          <a:xfrm>
            <a:off x="820935" y="4591002"/>
            <a:ext cx="6973887" cy="70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5000"/>
              </a:lnSpc>
              <a:spcAft>
                <a:spcPts val="800"/>
              </a:spcAf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This section presents the part of </a:t>
            </a:r>
            <a:r>
              <a:rPr lang="en-US" altLang="zh-CN" sz="1400" dirty="0">
                <a:solidFill>
                  <a:srgbClr val="FFFFFF"/>
                </a:solidFill>
              </a:rPr>
              <a:t>Introduction and simple visualization.</a:t>
            </a:r>
            <a:endParaRPr lang="zh-CN" altLang="en-US" sz="1400" dirty="0">
              <a:solidFill>
                <a:srgbClr val="FFFFFF"/>
              </a:solidFill>
            </a:endParaRPr>
          </a:p>
          <a:p>
            <a:pPr marL="0" marR="0" lvl="0" indent="0" algn="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8"/>
          <p:cNvSpPr>
            <a:spLocks noGrp="1" noChangeArrowheads="1"/>
          </p:cNvSpPr>
          <p:nvPr>
            <p:ph type="title" idx="4294967295"/>
          </p:nvPr>
        </p:nvSpPr>
        <p:spPr>
          <a:xfrm>
            <a:off x="839788" y="3429000"/>
            <a:ext cx="10515600" cy="1079500"/>
          </a:xfrm>
        </p:spPr>
        <p:txBody>
          <a:bodyPr/>
          <a:lstStyle/>
          <a:p>
            <a:pPr algn="ctr"/>
            <a:r>
              <a:rPr lang="en-US" altLang="zh-CN" dirty="0"/>
              <a:t>Why Study E-Commerce Consumer Behavior ?</a:t>
            </a:r>
          </a:p>
        </p:txBody>
      </p:sp>
      <p:sp>
        <p:nvSpPr>
          <p:cNvPr id="17410" name="圆角矩形 5"/>
          <p:cNvSpPr>
            <a:spLocks noChangeAspect="1" noChangeArrowheads="1"/>
          </p:cNvSpPr>
          <p:nvPr/>
        </p:nvSpPr>
        <p:spPr bwMode="auto">
          <a:xfrm>
            <a:off x="5335588" y="5033963"/>
            <a:ext cx="720725" cy="720725"/>
          </a:xfrm>
          <a:prstGeom prst="roundRect">
            <a:avLst>
              <a:gd name="adj" fmla="val 30000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411" name="圆角矩形 6"/>
          <p:cNvSpPr>
            <a:spLocks noChangeAspect="1" noChangeArrowheads="1"/>
          </p:cNvSpPr>
          <p:nvPr/>
        </p:nvSpPr>
        <p:spPr bwMode="auto">
          <a:xfrm>
            <a:off x="6151563" y="5033963"/>
            <a:ext cx="719137" cy="72072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412" name="圆角矩形 7"/>
          <p:cNvSpPr>
            <a:spLocks noChangeAspect="1" noChangeArrowheads="1"/>
          </p:cNvSpPr>
          <p:nvPr/>
        </p:nvSpPr>
        <p:spPr bwMode="auto">
          <a:xfrm>
            <a:off x="6965950" y="5033963"/>
            <a:ext cx="719138" cy="720725"/>
          </a:xfrm>
          <a:prstGeom prst="roundRect">
            <a:avLst>
              <a:gd name="adj" fmla="val 30000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413" name="圆角矩形 10"/>
          <p:cNvSpPr>
            <a:spLocks noChangeAspect="1" noChangeArrowheads="1"/>
          </p:cNvSpPr>
          <p:nvPr/>
        </p:nvSpPr>
        <p:spPr bwMode="auto">
          <a:xfrm>
            <a:off x="4521200" y="5033963"/>
            <a:ext cx="720725" cy="72072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414" name="矩形 13"/>
          <p:cNvSpPr>
            <a:spLocks noChangeArrowheads="1"/>
          </p:cNvSpPr>
          <p:nvPr/>
        </p:nvSpPr>
        <p:spPr bwMode="auto">
          <a:xfrm>
            <a:off x="1085827" y="5033963"/>
            <a:ext cx="356554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l"/>
            <a:r>
              <a:rPr lang="en-US" altLang="zh-CN" b="0" i="0" dirty="0">
                <a:solidFill>
                  <a:srgbClr val="2D2D2D"/>
                </a:solidFill>
                <a:effectLst/>
                <a:latin typeface="Inter"/>
              </a:rPr>
              <a:t>Firstly, e-commerce has changed consumers’ expectations. </a:t>
            </a:r>
            <a:endParaRPr lang="en-US" altLang="zh-CN" dirty="0">
              <a:solidFill>
                <a:srgbClr val="2D2D2D"/>
              </a:solidFill>
              <a:latin typeface="Inter"/>
            </a:endParaRPr>
          </a:p>
          <a:p>
            <a:pPr algn="l"/>
            <a:r>
              <a:rPr lang="en-US" altLang="zh-CN" sz="1400" b="0" i="0" dirty="0">
                <a:solidFill>
                  <a:srgbClr val="2D2D2D"/>
                </a:solidFill>
                <a:effectLst/>
                <a:latin typeface="Inter"/>
              </a:rPr>
              <a:t> 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7415" name="矩形 14"/>
          <p:cNvSpPr>
            <a:spLocks noChangeArrowheads="1"/>
          </p:cNvSpPr>
          <p:nvPr/>
        </p:nvSpPr>
        <p:spPr bwMode="auto">
          <a:xfrm>
            <a:off x="7799569" y="5033963"/>
            <a:ext cx="3485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l"/>
            <a:r>
              <a:rPr lang="en-US" altLang="zh-CN" dirty="0">
                <a:solidFill>
                  <a:srgbClr val="000000"/>
                </a:solidFill>
                <a:ea typeface="Microsoft JhengHei" panose="020B0604030504040204" pitchFamily="34" charset="-120"/>
              </a:rPr>
              <a:t>Secondly, shopping has become even more of a social activity. </a:t>
            </a:r>
          </a:p>
        </p:txBody>
      </p:sp>
      <p:pic>
        <p:nvPicPr>
          <p:cNvPr id="17416" name="Group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5126038"/>
            <a:ext cx="54133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Freeform 5"/>
          <p:cNvSpPr>
            <a:spLocks noChangeAspect="1" noEditPoints="1" noChangeArrowheads="1"/>
          </p:cNvSpPr>
          <p:nvPr/>
        </p:nvSpPr>
        <p:spPr bwMode="auto">
          <a:xfrm>
            <a:off x="4651375" y="5141913"/>
            <a:ext cx="414338" cy="504825"/>
          </a:xfrm>
          <a:custGeom>
            <a:avLst/>
            <a:gdLst>
              <a:gd name="T0" fmla="*/ 1403 w 1518"/>
              <a:gd name="T1" fmla="*/ 1602 h 1847"/>
              <a:gd name="T2" fmla="*/ 1384 w 1518"/>
              <a:gd name="T3" fmla="*/ 1190 h 1847"/>
              <a:gd name="T4" fmla="*/ 1297 w 1518"/>
              <a:gd name="T5" fmla="*/ 890 h 1847"/>
              <a:gd name="T6" fmla="*/ 1320 w 1518"/>
              <a:gd name="T7" fmla="*/ 897 h 1847"/>
              <a:gd name="T8" fmla="*/ 1408 w 1518"/>
              <a:gd name="T9" fmla="*/ 745 h 1847"/>
              <a:gd name="T10" fmla="*/ 1388 w 1518"/>
              <a:gd name="T11" fmla="*/ 696 h 1847"/>
              <a:gd name="T12" fmla="*/ 657 w 1518"/>
              <a:gd name="T13" fmla="*/ 189 h 1847"/>
              <a:gd name="T14" fmla="*/ 317 w 1518"/>
              <a:gd name="T15" fmla="*/ 8 h 1847"/>
              <a:gd name="T16" fmla="*/ 107 w 1518"/>
              <a:gd name="T17" fmla="*/ 679 h 1847"/>
              <a:gd name="T18" fmla="*/ 267 w 1518"/>
              <a:gd name="T19" fmla="*/ 775 h 1847"/>
              <a:gd name="T20" fmla="*/ 468 w 1518"/>
              <a:gd name="T21" fmla="*/ 547 h 1847"/>
              <a:gd name="T22" fmla="*/ 622 w 1518"/>
              <a:gd name="T23" fmla="*/ 669 h 1847"/>
              <a:gd name="T24" fmla="*/ 487 w 1518"/>
              <a:gd name="T25" fmla="*/ 1602 h 1847"/>
              <a:gd name="T26" fmla="*/ 38 w 1518"/>
              <a:gd name="T27" fmla="*/ 1602 h 1847"/>
              <a:gd name="T28" fmla="*/ 0 w 1518"/>
              <a:gd name="T29" fmla="*/ 1809 h 1847"/>
              <a:gd name="T30" fmla="*/ 1480 w 1518"/>
              <a:gd name="T31" fmla="*/ 1847 h 1847"/>
              <a:gd name="T32" fmla="*/ 1518 w 1518"/>
              <a:gd name="T33" fmla="*/ 1639 h 1847"/>
              <a:gd name="T34" fmla="*/ 1222 w 1518"/>
              <a:gd name="T35" fmla="*/ 1190 h 1847"/>
              <a:gd name="T36" fmla="*/ 1116 w 1518"/>
              <a:gd name="T37" fmla="*/ 1209 h 1847"/>
              <a:gd name="T38" fmla="*/ 1031 w 1518"/>
              <a:gd name="T39" fmla="*/ 1602 h 1847"/>
              <a:gd name="T40" fmla="*/ 905 w 1518"/>
              <a:gd name="T41" fmla="*/ 727 h 1847"/>
              <a:gd name="T42" fmla="*/ 1222 w 1518"/>
              <a:gd name="T43" fmla="*/ 1190 h 1847"/>
              <a:gd name="T44" fmla="*/ 720 w 1518"/>
              <a:gd name="T45" fmla="*/ 838 h 1847"/>
              <a:gd name="T46" fmla="*/ 852 w 1518"/>
              <a:gd name="T47" fmla="*/ 936 h 1847"/>
              <a:gd name="T48" fmla="*/ 641 w 1518"/>
              <a:gd name="T49" fmla="*/ 1112 h 1847"/>
              <a:gd name="T50" fmla="*/ 808 w 1518"/>
              <a:gd name="T51" fmla="*/ 1006 h 1847"/>
              <a:gd name="T52" fmla="*/ 910 w 1518"/>
              <a:gd name="T53" fmla="*/ 1342 h 1847"/>
              <a:gd name="T54" fmla="*/ 870 w 1518"/>
              <a:gd name="T55" fmla="*/ 1064 h 1847"/>
              <a:gd name="T56" fmla="*/ 925 w 1518"/>
              <a:gd name="T57" fmla="*/ 1445 h 1847"/>
              <a:gd name="T58" fmla="*/ 709 w 1518"/>
              <a:gd name="T59" fmla="*/ 1602 h 1847"/>
              <a:gd name="T60" fmla="*/ 693 w 1518"/>
              <a:gd name="T61" fmla="*/ 754 h 1847"/>
              <a:gd name="T62" fmla="*/ 783 w 1518"/>
              <a:gd name="T63" fmla="*/ 677 h 1847"/>
              <a:gd name="T64" fmla="*/ 849 w 1518"/>
              <a:gd name="T65" fmla="*/ 1399 h 1847"/>
              <a:gd name="T66" fmla="*/ 624 w 1518"/>
              <a:gd name="T67" fmla="*/ 1226 h 1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18" h="1847">
                <a:moveTo>
                  <a:pt x="1480" y="1602"/>
                </a:moveTo>
                <a:cubicBezTo>
                  <a:pt x="1403" y="1602"/>
                  <a:pt x="1403" y="1602"/>
                  <a:pt x="1403" y="1602"/>
                </a:cubicBezTo>
                <a:cubicBezTo>
                  <a:pt x="1403" y="1209"/>
                  <a:pt x="1403" y="1209"/>
                  <a:pt x="1403" y="1209"/>
                </a:cubicBezTo>
                <a:cubicBezTo>
                  <a:pt x="1403" y="1198"/>
                  <a:pt x="1395" y="1190"/>
                  <a:pt x="1384" y="1190"/>
                </a:cubicBezTo>
                <a:cubicBezTo>
                  <a:pt x="1297" y="1190"/>
                  <a:pt x="1297" y="1190"/>
                  <a:pt x="1297" y="1190"/>
                </a:cubicBezTo>
                <a:cubicBezTo>
                  <a:pt x="1297" y="890"/>
                  <a:pt x="1297" y="890"/>
                  <a:pt x="1297" y="890"/>
                </a:cubicBezTo>
                <a:cubicBezTo>
                  <a:pt x="1306" y="894"/>
                  <a:pt x="1306" y="894"/>
                  <a:pt x="1306" y="894"/>
                </a:cubicBezTo>
                <a:cubicBezTo>
                  <a:pt x="1311" y="896"/>
                  <a:pt x="1316" y="897"/>
                  <a:pt x="1320" y="897"/>
                </a:cubicBezTo>
                <a:cubicBezTo>
                  <a:pt x="1335" y="897"/>
                  <a:pt x="1349" y="888"/>
                  <a:pt x="1355" y="873"/>
                </a:cubicBezTo>
                <a:cubicBezTo>
                  <a:pt x="1408" y="745"/>
                  <a:pt x="1408" y="745"/>
                  <a:pt x="1408" y="745"/>
                </a:cubicBezTo>
                <a:cubicBezTo>
                  <a:pt x="1412" y="735"/>
                  <a:pt x="1412" y="725"/>
                  <a:pt x="1408" y="716"/>
                </a:cubicBezTo>
                <a:cubicBezTo>
                  <a:pt x="1405" y="707"/>
                  <a:pt x="1397" y="699"/>
                  <a:pt x="1388" y="696"/>
                </a:cubicBezTo>
                <a:cubicBezTo>
                  <a:pt x="578" y="360"/>
                  <a:pt x="578" y="360"/>
                  <a:pt x="578" y="360"/>
                </a:cubicBezTo>
                <a:cubicBezTo>
                  <a:pt x="608" y="304"/>
                  <a:pt x="634" y="246"/>
                  <a:pt x="657" y="189"/>
                </a:cubicBezTo>
                <a:cubicBezTo>
                  <a:pt x="665" y="170"/>
                  <a:pt x="656" y="148"/>
                  <a:pt x="637" y="141"/>
                </a:cubicBezTo>
                <a:cubicBezTo>
                  <a:pt x="317" y="8"/>
                  <a:pt x="317" y="8"/>
                  <a:pt x="317" y="8"/>
                </a:cubicBezTo>
                <a:cubicBezTo>
                  <a:pt x="298" y="0"/>
                  <a:pt x="276" y="9"/>
                  <a:pt x="268" y="28"/>
                </a:cubicBezTo>
                <a:cubicBezTo>
                  <a:pt x="189" y="214"/>
                  <a:pt x="137" y="420"/>
                  <a:pt x="107" y="679"/>
                </a:cubicBezTo>
                <a:cubicBezTo>
                  <a:pt x="105" y="695"/>
                  <a:pt x="114" y="711"/>
                  <a:pt x="130" y="718"/>
                </a:cubicBezTo>
                <a:cubicBezTo>
                  <a:pt x="267" y="775"/>
                  <a:pt x="267" y="775"/>
                  <a:pt x="267" y="775"/>
                </a:cubicBezTo>
                <a:cubicBezTo>
                  <a:pt x="283" y="781"/>
                  <a:pt x="300" y="776"/>
                  <a:pt x="311" y="763"/>
                </a:cubicBezTo>
                <a:cubicBezTo>
                  <a:pt x="370" y="688"/>
                  <a:pt x="422" y="617"/>
                  <a:pt x="468" y="547"/>
                </a:cubicBezTo>
                <a:cubicBezTo>
                  <a:pt x="630" y="614"/>
                  <a:pt x="630" y="614"/>
                  <a:pt x="630" y="614"/>
                </a:cubicBezTo>
                <a:cubicBezTo>
                  <a:pt x="622" y="669"/>
                  <a:pt x="622" y="669"/>
                  <a:pt x="622" y="669"/>
                </a:cubicBezTo>
                <a:cubicBezTo>
                  <a:pt x="598" y="836"/>
                  <a:pt x="598" y="836"/>
                  <a:pt x="598" y="836"/>
                </a:cubicBezTo>
                <a:cubicBezTo>
                  <a:pt x="487" y="1602"/>
                  <a:pt x="487" y="1602"/>
                  <a:pt x="487" y="1602"/>
                </a:cubicBezTo>
                <a:cubicBezTo>
                  <a:pt x="228" y="1602"/>
                  <a:pt x="228" y="1602"/>
                  <a:pt x="228" y="1602"/>
                </a:cubicBezTo>
                <a:cubicBezTo>
                  <a:pt x="38" y="1602"/>
                  <a:pt x="38" y="1602"/>
                  <a:pt x="38" y="1602"/>
                </a:cubicBezTo>
                <a:cubicBezTo>
                  <a:pt x="17" y="1602"/>
                  <a:pt x="0" y="1618"/>
                  <a:pt x="0" y="1639"/>
                </a:cubicBezTo>
                <a:cubicBezTo>
                  <a:pt x="0" y="1809"/>
                  <a:pt x="0" y="1809"/>
                  <a:pt x="0" y="1809"/>
                </a:cubicBezTo>
                <a:cubicBezTo>
                  <a:pt x="0" y="1830"/>
                  <a:pt x="17" y="1847"/>
                  <a:pt x="38" y="1847"/>
                </a:cubicBezTo>
                <a:cubicBezTo>
                  <a:pt x="1480" y="1847"/>
                  <a:pt x="1480" y="1847"/>
                  <a:pt x="1480" y="1847"/>
                </a:cubicBezTo>
                <a:cubicBezTo>
                  <a:pt x="1501" y="1847"/>
                  <a:pt x="1518" y="1830"/>
                  <a:pt x="1518" y="1809"/>
                </a:cubicBezTo>
                <a:cubicBezTo>
                  <a:pt x="1518" y="1639"/>
                  <a:pt x="1518" y="1639"/>
                  <a:pt x="1518" y="1639"/>
                </a:cubicBezTo>
                <a:cubicBezTo>
                  <a:pt x="1518" y="1618"/>
                  <a:pt x="1501" y="1602"/>
                  <a:pt x="1480" y="1602"/>
                </a:cubicBezTo>
                <a:close/>
                <a:moveTo>
                  <a:pt x="1222" y="1190"/>
                </a:moveTo>
                <a:cubicBezTo>
                  <a:pt x="1135" y="1190"/>
                  <a:pt x="1135" y="1190"/>
                  <a:pt x="1135" y="1190"/>
                </a:cubicBezTo>
                <a:cubicBezTo>
                  <a:pt x="1124" y="1190"/>
                  <a:pt x="1116" y="1198"/>
                  <a:pt x="1116" y="1209"/>
                </a:cubicBezTo>
                <a:cubicBezTo>
                  <a:pt x="1116" y="1602"/>
                  <a:pt x="1116" y="1602"/>
                  <a:pt x="1116" y="1602"/>
                </a:cubicBezTo>
                <a:cubicBezTo>
                  <a:pt x="1031" y="1602"/>
                  <a:pt x="1031" y="1602"/>
                  <a:pt x="1031" y="1602"/>
                </a:cubicBezTo>
                <a:cubicBezTo>
                  <a:pt x="920" y="836"/>
                  <a:pt x="920" y="836"/>
                  <a:pt x="920" y="836"/>
                </a:cubicBezTo>
                <a:cubicBezTo>
                  <a:pt x="905" y="727"/>
                  <a:pt x="905" y="727"/>
                  <a:pt x="905" y="727"/>
                </a:cubicBezTo>
                <a:cubicBezTo>
                  <a:pt x="1222" y="859"/>
                  <a:pt x="1222" y="859"/>
                  <a:pt x="1222" y="859"/>
                </a:cubicBezTo>
                <a:cubicBezTo>
                  <a:pt x="1222" y="1190"/>
                  <a:pt x="1222" y="1190"/>
                  <a:pt x="1222" y="1190"/>
                </a:cubicBezTo>
                <a:close/>
                <a:moveTo>
                  <a:pt x="852" y="936"/>
                </a:moveTo>
                <a:cubicBezTo>
                  <a:pt x="720" y="838"/>
                  <a:pt x="720" y="838"/>
                  <a:pt x="720" y="838"/>
                </a:cubicBezTo>
                <a:cubicBezTo>
                  <a:pt x="825" y="749"/>
                  <a:pt x="825" y="749"/>
                  <a:pt x="825" y="749"/>
                </a:cubicBezTo>
                <a:lnTo>
                  <a:pt x="852" y="936"/>
                </a:lnTo>
                <a:close/>
                <a:moveTo>
                  <a:pt x="808" y="1006"/>
                </a:moveTo>
                <a:cubicBezTo>
                  <a:pt x="641" y="1112"/>
                  <a:pt x="641" y="1112"/>
                  <a:pt x="641" y="1112"/>
                </a:cubicBezTo>
                <a:cubicBezTo>
                  <a:pt x="671" y="904"/>
                  <a:pt x="671" y="904"/>
                  <a:pt x="671" y="904"/>
                </a:cubicBezTo>
                <a:lnTo>
                  <a:pt x="808" y="1006"/>
                </a:lnTo>
                <a:close/>
                <a:moveTo>
                  <a:pt x="870" y="1064"/>
                </a:moveTo>
                <a:cubicBezTo>
                  <a:pt x="910" y="1342"/>
                  <a:pt x="910" y="1342"/>
                  <a:pt x="910" y="1342"/>
                </a:cubicBezTo>
                <a:cubicBezTo>
                  <a:pt x="694" y="1176"/>
                  <a:pt x="694" y="1176"/>
                  <a:pt x="694" y="1176"/>
                </a:cubicBezTo>
                <a:lnTo>
                  <a:pt x="870" y="1064"/>
                </a:lnTo>
                <a:close/>
                <a:moveTo>
                  <a:pt x="709" y="1602"/>
                </a:moveTo>
                <a:cubicBezTo>
                  <a:pt x="925" y="1445"/>
                  <a:pt x="925" y="1445"/>
                  <a:pt x="925" y="1445"/>
                </a:cubicBezTo>
                <a:cubicBezTo>
                  <a:pt x="948" y="1602"/>
                  <a:pt x="948" y="1602"/>
                  <a:pt x="948" y="1602"/>
                </a:cubicBezTo>
                <a:lnTo>
                  <a:pt x="709" y="1602"/>
                </a:lnTo>
                <a:close/>
                <a:moveTo>
                  <a:pt x="783" y="677"/>
                </a:moveTo>
                <a:cubicBezTo>
                  <a:pt x="693" y="754"/>
                  <a:pt x="693" y="754"/>
                  <a:pt x="693" y="754"/>
                </a:cubicBezTo>
                <a:cubicBezTo>
                  <a:pt x="708" y="646"/>
                  <a:pt x="708" y="646"/>
                  <a:pt x="708" y="646"/>
                </a:cubicBezTo>
                <a:lnTo>
                  <a:pt x="783" y="677"/>
                </a:lnTo>
                <a:close/>
                <a:moveTo>
                  <a:pt x="624" y="1226"/>
                </a:moveTo>
                <a:cubicBezTo>
                  <a:pt x="849" y="1399"/>
                  <a:pt x="849" y="1399"/>
                  <a:pt x="849" y="1399"/>
                </a:cubicBezTo>
                <a:cubicBezTo>
                  <a:pt x="570" y="1601"/>
                  <a:pt x="570" y="1601"/>
                  <a:pt x="570" y="1601"/>
                </a:cubicBezTo>
                <a:lnTo>
                  <a:pt x="624" y="1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418" name="Group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5145088"/>
            <a:ext cx="53657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9" name="Freeform 5"/>
          <p:cNvSpPr>
            <a:spLocks noChangeAspect="1" noEditPoints="1" noChangeArrowheads="1"/>
          </p:cNvSpPr>
          <p:nvPr/>
        </p:nvSpPr>
        <p:spPr bwMode="auto">
          <a:xfrm>
            <a:off x="7056438" y="5194300"/>
            <a:ext cx="539750" cy="400050"/>
          </a:xfrm>
          <a:custGeom>
            <a:avLst/>
            <a:gdLst>
              <a:gd name="T0" fmla="*/ 243 w 263"/>
              <a:gd name="T1" fmla="*/ 34 h 194"/>
              <a:gd name="T2" fmla="*/ 250 w 263"/>
              <a:gd name="T3" fmla="*/ 26 h 194"/>
              <a:gd name="T4" fmla="*/ 29 w 263"/>
              <a:gd name="T5" fmla="*/ 19 h 194"/>
              <a:gd name="T6" fmla="*/ 23 w 263"/>
              <a:gd name="T7" fmla="*/ 69 h 194"/>
              <a:gd name="T8" fmla="*/ 19 w 263"/>
              <a:gd name="T9" fmla="*/ 80 h 194"/>
              <a:gd name="T10" fmla="*/ 25 w 263"/>
              <a:gd name="T11" fmla="*/ 105 h 194"/>
              <a:gd name="T12" fmla="*/ 14 w 263"/>
              <a:gd name="T13" fmla="*/ 116 h 194"/>
              <a:gd name="T14" fmla="*/ 21 w 263"/>
              <a:gd name="T15" fmla="*/ 165 h 194"/>
              <a:gd name="T16" fmla="*/ 246 w 263"/>
              <a:gd name="T17" fmla="*/ 161 h 194"/>
              <a:gd name="T18" fmla="*/ 236 w 263"/>
              <a:gd name="T19" fmla="*/ 127 h 194"/>
              <a:gd name="T20" fmla="*/ 243 w 263"/>
              <a:gd name="T21" fmla="*/ 119 h 194"/>
              <a:gd name="T22" fmla="*/ 248 w 263"/>
              <a:gd name="T23" fmla="*/ 92 h 194"/>
              <a:gd name="T24" fmla="*/ 254 w 263"/>
              <a:gd name="T25" fmla="*/ 68 h 194"/>
              <a:gd name="T26" fmla="*/ 124 w 263"/>
              <a:gd name="T27" fmla="*/ 58 h 194"/>
              <a:gd name="T28" fmla="*/ 224 w 263"/>
              <a:gd name="T29" fmla="*/ 38 h 194"/>
              <a:gd name="T30" fmla="*/ 233 w 263"/>
              <a:gd name="T31" fmla="*/ 57 h 194"/>
              <a:gd name="T32" fmla="*/ 220 w 263"/>
              <a:gd name="T33" fmla="*/ 64 h 194"/>
              <a:gd name="T34" fmla="*/ 124 w 263"/>
              <a:gd name="T35" fmla="*/ 58 h 194"/>
              <a:gd name="T36" fmla="*/ 38 w 263"/>
              <a:gd name="T37" fmla="*/ 84 h 194"/>
              <a:gd name="T38" fmla="*/ 118 w 263"/>
              <a:gd name="T39" fmla="*/ 101 h 194"/>
              <a:gd name="T40" fmla="*/ 118 w 263"/>
              <a:gd name="T41" fmla="*/ 101 h 194"/>
              <a:gd name="T42" fmla="*/ 139 w 263"/>
              <a:gd name="T43" fmla="*/ 134 h 194"/>
              <a:gd name="T44" fmla="*/ 29 w 263"/>
              <a:gd name="T45" fmla="*/ 107 h 194"/>
              <a:gd name="T46" fmla="*/ 27 w 263"/>
              <a:gd name="T47" fmla="*/ 82 h 194"/>
              <a:gd name="T48" fmla="*/ 26 w 263"/>
              <a:gd name="T49" fmla="*/ 31 h 194"/>
              <a:gd name="T50" fmla="*/ 31 w 263"/>
              <a:gd name="T51" fmla="*/ 29 h 194"/>
              <a:gd name="T52" fmla="*/ 120 w 263"/>
              <a:gd name="T53" fmla="*/ 58 h 194"/>
              <a:gd name="T54" fmla="*/ 36 w 263"/>
              <a:gd name="T55" fmla="*/ 65 h 194"/>
              <a:gd name="T56" fmla="*/ 31 w 263"/>
              <a:gd name="T57" fmla="*/ 63 h 194"/>
              <a:gd name="T58" fmla="*/ 111 w 263"/>
              <a:gd name="T59" fmla="*/ 181 h 194"/>
              <a:gd name="T60" fmla="*/ 24 w 263"/>
              <a:gd name="T61" fmla="*/ 156 h 194"/>
              <a:gd name="T62" fmla="*/ 18 w 263"/>
              <a:gd name="T63" fmla="*/ 124 h 194"/>
              <a:gd name="T64" fmla="*/ 24 w 263"/>
              <a:gd name="T65" fmla="*/ 122 h 194"/>
              <a:gd name="T66" fmla="*/ 112 w 263"/>
              <a:gd name="T67" fmla="*/ 151 h 194"/>
              <a:gd name="T68" fmla="*/ 225 w 263"/>
              <a:gd name="T69" fmla="*/ 150 h 194"/>
              <a:gd name="T70" fmla="*/ 116 w 263"/>
              <a:gd name="T71" fmla="*/ 181 h 194"/>
              <a:gd name="T72" fmla="*/ 140 w 263"/>
              <a:gd name="T73" fmla="*/ 147 h 194"/>
              <a:gd name="T74" fmla="*/ 157 w 263"/>
              <a:gd name="T75" fmla="*/ 143 h 194"/>
              <a:gd name="T76" fmla="*/ 228 w 263"/>
              <a:gd name="T77" fmla="*/ 129 h 194"/>
              <a:gd name="T78" fmla="*/ 231 w 263"/>
              <a:gd name="T79" fmla="*/ 110 h 194"/>
              <a:gd name="T80" fmla="*/ 222 w 263"/>
              <a:gd name="T81" fmla="*/ 112 h 194"/>
              <a:gd name="T82" fmla="*/ 143 w 263"/>
              <a:gd name="T83" fmla="*/ 105 h 194"/>
              <a:gd name="T84" fmla="*/ 231 w 263"/>
              <a:gd name="T85" fmla="*/ 76 h 194"/>
              <a:gd name="T86" fmla="*/ 240 w 263"/>
              <a:gd name="T87" fmla="*/ 91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" h="194">
                <a:moveTo>
                  <a:pt x="238" y="59"/>
                </a:moveTo>
                <a:cubicBezTo>
                  <a:pt x="237" y="51"/>
                  <a:pt x="236" y="38"/>
                  <a:pt x="243" y="34"/>
                </a:cubicBezTo>
                <a:cubicBezTo>
                  <a:pt x="244" y="34"/>
                  <a:pt x="244" y="34"/>
                  <a:pt x="244" y="33"/>
                </a:cubicBezTo>
                <a:cubicBezTo>
                  <a:pt x="249" y="32"/>
                  <a:pt x="253" y="29"/>
                  <a:pt x="250" y="26"/>
                </a:cubicBezTo>
                <a:cubicBezTo>
                  <a:pt x="166" y="0"/>
                  <a:pt x="166" y="0"/>
                  <a:pt x="166" y="0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13" y="21"/>
                  <a:pt x="15" y="46"/>
                </a:cubicBezTo>
                <a:cubicBezTo>
                  <a:pt x="15" y="59"/>
                  <a:pt x="20" y="65"/>
                  <a:pt x="23" y="69"/>
                </a:cubicBezTo>
                <a:cubicBezTo>
                  <a:pt x="12" y="72"/>
                  <a:pt x="12" y="72"/>
                  <a:pt x="12" y="72"/>
                </a:cubicBezTo>
                <a:cubicBezTo>
                  <a:pt x="9" y="76"/>
                  <a:pt x="13" y="78"/>
                  <a:pt x="19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26" y="85"/>
                  <a:pt x="26" y="98"/>
                  <a:pt x="25" y="105"/>
                </a:cubicBezTo>
                <a:cubicBezTo>
                  <a:pt x="0" y="112"/>
                  <a:pt x="9" y="115"/>
                  <a:pt x="9" y="115"/>
                </a:cubicBezTo>
                <a:cubicBezTo>
                  <a:pt x="14" y="116"/>
                  <a:pt x="14" y="116"/>
                  <a:pt x="14" y="116"/>
                </a:cubicBezTo>
                <a:cubicBezTo>
                  <a:pt x="10" y="119"/>
                  <a:pt x="6" y="126"/>
                  <a:pt x="7" y="139"/>
                </a:cubicBezTo>
                <a:cubicBezTo>
                  <a:pt x="9" y="163"/>
                  <a:pt x="21" y="165"/>
                  <a:pt x="21" y="165"/>
                </a:cubicBezTo>
                <a:cubicBezTo>
                  <a:pt x="111" y="194"/>
                  <a:pt x="111" y="194"/>
                  <a:pt x="111" y="194"/>
                </a:cubicBezTo>
                <a:cubicBezTo>
                  <a:pt x="246" y="161"/>
                  <a:pt x="246" y="161"/>
                  <a:pt x="246" y="161"/>
                </a:cubicBezTo>
                <a:cubicBezTo>
                  <a:pt x="246" y="161"/>
                  <a:pt x="255" y="159"/>
                  <a:pt x="230" y="152"/>
                </a:cubicBezTo>
                <a:cubicBezTo>
                  <a:pt x="229" y="144"/>
                  <a:pt x="229" y="131"/>
                  <a:pt x="236" y="127"/>
                </a:cubicBezTo>
                <a:cubicBezTo>
                  <a:pt x="236" y="127"/>
                  <a:pt x="236" y="127"/>
                  <a:pt x="236" y="126"/>
                </a:cubicBezTo>
                <a:cubicBezTo>
                  <a:pt x="242" y="125"/>
                  <a:pt x="246" y="122"/>
                  <a:pt x="243" y="119"/>
                </a:cubicBezTo>
                <a:cubicBezTo>
                  <a:pt x="237" y="117"/>
                  <a:pt x="237" y="117"/>
                  <a:pt x="237" y="117"/>
                </a:cubicBezTo>
                <a:cubicBezTo>
                  <a:pt x="241" y="114"/>
                  <a:pt x="247" y="108"/>
                  <a:pt x="248" y="92"/>
                </a:cubicBezTo>
                <a:cubicBezTo>
                  <a:pt x="248" y="81"/>
                  <a:pt x="245" y="75"/>
                  <a:pt x="242" y="71"/>
                </a:cubicBezTo>
                <a:cubicBezTo>
                  <a:pt x="254" y="68"/>
                  <a:pt x="254" y="68"/>
                  <a:pt x="254" y="68"/>
                </a:cubicBezTo>
                <a:cubicBezTo>
                  <a:pt x="254" y="68"/>
                  <a:pt x="263" y="66"/>
                  <a:pt x="238" y="59"/>
                </a:cubicBezTo>
                <a:close/>
                <a:moveTo>
                  <a:pt x="124" y="58"/>
                </a:moveTo>
                <a:cubicBezTo>
                  <a:pt x="147" y="54"/>
                  <a:pt x="147" y="54"/>
                  <a:pt x="147" y="54"/>
                </a:cubicBezTo>
                <a:cubicBezTo>
                  <a:pt x="224" y="38"/>
                  <a:pt x="224" y="38"/>
                  <a:pt x="224" y="38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2" y="42"/>
                  <a:pt x="232" y="51"/>
                  <a:pt x="233" y="57"/>
                </a:cubicBezTo>
                <a:cubicBezTo>
                  <a:pt x="233" y="59"/>
                  <a:pt x="233" y="60"/>
                  <a:pt x="233" y="61"/>
                </a:cubicBezTo>
                <a:cubicBezTo>
                  <a:pt x="220" y="64"/>
                  <a:pt x="220" y="64"/>
                  <a:pt x="220" y="64"/>
                </a:cubicBezTo>
                <a:cubicBezTo>
                  <a:pt x="123" y="88"/>
                  <a:pt x="123" y="88"/>
                  <a:pt x="123" y="88"/>
                </a:cubicBezTo>
                <a:lnTo>
                  <a:pt x="124" y="58"/>
                </a:lnTo>
                <a:close/>
                <a:moveTo>
                  <a:pt x="27" y="82"/>
                </a:moveTo>
                <a:cubicBezTo>
                  <a:pt x="38" y="84"/>
                  <a:pt x="38" y="84"/>
                  <a:pt x="38" y="84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38" y="105"/>
                  <a:pt x="138" y="105"/>
                  <a:pt x="138" y="105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106"/>
                  <a:pt x="30" y="105"/>
                  <a:pt x="30" y="104"/>
                </a:cubicBezTo>
                <a:cubicBezTo>
                  <a:pt x="30" y="98"/>
                  <a:pt x="30" y="89"/>
                  <a:pt x="27" y="82"/>
                </a:cubicBezTo>
                <a:close/>
                <a:moveTo>
                  <a:pt x="22" y="45"/>
                </a:moveTo>
                <a:cubicBezTo>
                  <a:pt x="22" y="38"/>
                  <a:pt x="23" y="33"/>
                  <a:pt x="26" y="31"/>
                </a:cubicBezTo>
                <a:cubicBezTo>
                  <a:pt x="27" y="30"/>
                  <a:pt x="29" y="29"/>
                  <a:pt x="30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90" y="49"/>
                  <a:pt x="90" y="49"/>
                  <a:pt x="90" y="49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19" y="88"/>
                  <a:pt x="119" y="88"/>
                  <a:pt x="119" y="88"/>
                </a:cubicBezTo>
                <a:cubicBezTo>
                  <a:pt x="36" y="65"/>
                  <a:pt x="36" y="65"/>
                  <a:pt x="36" y="65"/>
                </a:cubicBezTo>
                <a:cubicBezTo>
                  <a:pt x="32" y="64"/>
                  <a:pt x="32" y="64"/>
                  <a:pt x="32" y="64"/>
                </a:cubicBezTo>
                <a:cubicBezTo>
                  <a:pt x="32" y="64"/>
                  <a:pt x="31" y="64"/>
                  <a:pt x="31" y="63"/>
                </a:cubicBezTo>
                <a:cubicBezTo>
                  <a:pt x="31" y="63"/>
                  <a:pt x="23" y="63"/>
                  <a:pt x="22" y="45"/>
                </a:cubicBezTo>
                <a:close/>
                <a:moveTo>
                  <a:pt x="111" y="181"/>
                </a:moveTo>
                <a:cubicBezTo>
                  <a:pt x="24" y="157"/>
                  <a:pt x="24" y="157"/>
                  <a:pt x="24" y="157"/>
                </a:cubicBezTo>
                <a:cubicBezTo>
                  <a:pt x="24" y="157"/>
                  <a:pt x="24" y="157"/>
                  <a:pt x="24" y="156"/>
                </a:cubicBezTo>
                <a:cubicBezTo>
                  <a:pt x="23" y="156"/>
                  <a:pt x="15" y="156"/>
                  <a:pt x="15" y="138"/>
                </a:cubicBezTo>
                <a:cubicBezTo>
                  <a:pt x="15" y="131"/>
                  <a:pt x="16" y="126"/>
                  <a:pt x="18" y="124"/>
                </a:cubicBezTo>
                <a:cubicBezTo>
                  <a:pt x="20" y="123"/>
                  <a:pt x="21" y="122"/>
                  <a:pt x="23" y="122"/>
                </a:cubicBezTo>
                <a:cubicBezTo>
                  <a:pt x="23" y="122"/>
                  <a:pt x="24" y="122"/>
                  <a:pt x="24" y="122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12" y="151"/>
                  <a:pt x="112" y="151"/>
                  <a:pt x="112" y="151"/>
                </a:cubicBezTo>
                <a:lnTo>
                  <a:pt x="111" y="181"/>
                </a:lnTo>
                <a:close/>
                <a:moveTo>
                  <a:pt x="225" y="150"/>
                </a:moveTo>
                <a:cubicBezTo>
                  <a:pt x="225" y="152"/>
                  <a:pt x="225" y="153"/>
                  <a:pt x="225" y="154"/>
                </a:cubicBezTo>
                <a:cubicBezTo>
                  <a:pt x="116" y="181"/>
                  <a:pt x="116" y="181"/>
                  <a:pt x="116" y="181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40" y="147"/>
                  <a:pt x="140" y="147"/>
                  <a:pt x="140" y="147"/>
                </a:cubicBezTo>
                <a:cubicBezTo>
                  <a:pt x="144" y="147"/>
                  <a:pt x="144" y="147"/>
                  <a:pt x="144" y="147"/>
                </a:cubicBezTo>
                <a:cubicBezTo>
                  <a:pt x="157" y="143"/>
                  <a:pt x="157" y="143"/>
                  <a:pt x="157" y="143"/>
                </a:cubicBezTo>
                <a:cubicBezTo>
                  <a:pt x="216" y="131"/>
                  <a:pt x="216" y="131"/>
                  <a:pt x="216" y="131"/>
                </a:cubicBezTo>
                <a:cubicBezTo>
                  <a:pt x="228" y="129"/>
                  <a:pt x="228" y="129"/>
                  <a:pt x="228" y="129"/>
                </a:cubicBezTo>
                <a:cubicBezTo>
                  <a:pt x="224" y="135"/>
                  <a:pt x="224" y="144"/>
                  <a:pt x="225" y="150"/>
                </a:cubicBezTo>
                <a:close/>
                <a:moveTo>
                  <a:pt x="231" y="110"/>
                </a:moveTo>
                <a:cubicBezTo>
                  <a:pt x="231" y="110"/>
                  <a:pt x="231" y="110"/>
                  <a:pt x="230" y="110"/>
                </a:cubicBezTo>
                <a:cubicBezTo>
                  <a:pt x="222" y="112"/>
                  <a:pt x="222" y="112"/>
                  <a:pt x="222" y="112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43" y="105"/>
                  <a:pt x="143" y="105"/>
                  <a:pt x="143" y="105"/>
                </a:cubicBezTo>
                <a:cubicBezTo>
                  <a:pt x="168" y="96"/>
                  <a:pt x="168" y="96"/>
                  <a:pt x="168" y="96"/>
                </a:cubicBezTo>
                <a:cubicBezTo>
                  <a:pt x="231" y="76"/>
                  <a:pt x="231" y="76"/>
                  <a:pt x="231" y="76"/>
                </a:cubicBezTo>
                <a:cubicBezTo>
                  <a:pt x="231" y="76"/>
                  <a:pt x="234" y="75"/>
                  <a:pt x="237" y="78"/>
                </a:cubicBezTo>
                <a:cubicBezTo>
                  <a:pt x="239" y="80"/>
                  <a:pt x="240" y="85"/>
                  <a:pt x="240" y="91"/>
                </a:cubicBezTo>
                <a:cubicBezTo>
                  <a:pt x="239" y="109"/>
                  <a:pt x="231" y="110"/>
                  <a:pt x="231" y="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688728-2A95-4202-A7E9-DDF25EA02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2200"/>
            <a:ext cx="10515600" cy="34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36F5F70-832E-4448-8A5D-BF7CB8988CF8}"/>
              </a:ext>
            </a:extLst>
          </p:cNvPr>
          <p:cNvSpPr txBox="1"/>
          <p:nvPr/>
        </p:nvSpPr>
        <p:spPr>
          <a:xfrm>
            <a:off x="659218" y="542260"/>
            <a:ext cx="337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Times New Roman" panose="02020603050405020304" pitchFamily="18" charset="0"/>
              </a:rPr>
              <a:t>SECTION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Times New Roman" panose="02020603050405020304" pitchFamily="18" charset="0"/>
              </a:rPr>
              <a:t>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Times New Roman" panose="02020603050405020304" pitchFamily="18" charset="0"/>
              </a:rPr>
              <a:t>ONE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/>
              <a:ea typeface="微软雅黑 Light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5DC524-DCE0-F34B-B66E-5C97CA1D77A6}"/>
              </a:ext>
            </a:extLst>
          </p:cNvPr>
          <p:cNvSpPr txBox="1"/>
          <p:nvPr/>
        </p:nvSpPr>
        <p:spPr>
          <a:xfrm>
            <a:off x="1003278" y="1674674"/>
            <a:ext cx="10430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Data set Introduction: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       We chose a dataset that contains a user behavior data from a large eCommerce within 2 months(November and December of 2019). There are 9 properties in dataset: event-time, event- type, product-id, category-id, category-code, brand, price, user-id, user-session. 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79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CE07B10-18B3-9946-B593-A3FB2797EC31}"/>
              </a:ext>
            </a:extLst>
          </p:cNvPr>
          <p:cNvSpPr txBox="1"/>
          <p:nvPr/>
        </p:nvSpPr>
        <p:spPr>
          <a:xfrm>
            <a:off x="850603" y="1594883"/>
            <a:ext cx="10069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Thinking: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	• When are people most likely to buy online?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	• What can we get from study on consumer behavior?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491E35-1C0D-41EE-B6FD-445DE1A69E10}"/>
              </a:ext>
            </a:extLst>
          </p:cNvPr>
          <p:cNvSpPr txBox="1"/>
          <p:nvPr/>
        </p:nvSpPr>
        <p:spPr>
          <a:xfrm>
            <a:off x="659218" y="542260"/>
            <a:ext cx="337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Times New Roman" panose="02020603050405020304" pitchFamily="18" charset="0"/>
              </a:rPr>
              <a:t>SECTION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Times New Roman" panose="02020603050405020304" pitchFamily="18" charset="0"/>
              </a:rPr>
              <a:t>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Times New Roman" panose="02020603050405020304" pitchFamily="18" charset="0"/>
              </a:rPr>
              <a:t>ONE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/>
              <a:ea typeface="微软雅黑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53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D16168C2-57D2-434F-878B-3FF67A303843}"/>
              </a:ext>
            </a:extLst>
          </p:cNvPr>
          <p:cNvGraphicFramePr/>
          <p:nvPr/>
        </p:nvGraphicFramePr>
        <p:xfrm>
          <a:off x="0" y="1690688"/>
          <a:ext cx="3995802" cy="281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20CC8F24-15AA-4941-9C25-DA22A085B805}"/>
              </a:ext>
            </a:extLst>
          </p:cNvPr>
          <p:cNvGraphicFramePr/>
          <p:nvPr/>
        </p:nvGraphicFramePr>
        <p:xfrm>
          <a:off x="3995802" y="1690688"/>
          <a:ext cx="3634833" cy="281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19404666-EED4-E940-9996-39C9085D827E}"/>
              </a:ext>
            </a:extLst>
          </p:cNvPr>
          <p:cNvGraphicFramePr/>
          <p:nvPr/>
        </p:nvGraphicFramePr>
        <p:xfrm>
          <a:off x="7630635" y="1690688"/>
          <a:ext cx="4458584" cy="281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7" name="图片 16" descr="图形用户界面, 应用程序&#10;&#10;描述已自动生成">
            <a:extLst>
              <a:ext uri="{FF2B5EF4-FFF2-40B4-BE49-F238E27FC236}">
                <a16:creationId xmlns:a16="http://schemas.microsoft.com/office/drawing/2014/main" id="{DBA48419-30B0-3A4D-ADAA-EE8A32CE9D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2" y="4748007"/>
            <a:ext cx="4986669" cy="1744868"/>
          </a:xfrm>
          <a:prstGeom prst="rect">
            <a:avLst/>
          </a:prstGeom>
          <a:noFill/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93FEDCB-2136-AC41-8BB2-071DBB76B06B}"/>
              </a:ext>
            </a:extLst>
          </p:cNvPr>
          <p:cNvSpPr txBox="1"/>
          <p:nvPr/>
        </p:nvSpPr>
        <p:spPr>
          <a:xfrm>
            <a:off x="5813218" y="5572684"/>
            <a:ext cx="5767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As you can see the data on the bottom, the whole data set contains some irregular data and we will show in the part 2 that how we deal with it to make the whole project more applicable and more predictable.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Freeform 121">
            <a:extLst>
              <a:ext uri="{FF2B5EF4-FFF2-40B4-BE49-F238E27FC236}">
                <a16:creationId xmlns:a16="http://schemas.microsoft.com/office/drawing/2014/main" id="{13629A6C-D42B-8A40-9138-1F5F947C5F1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23601" y="4645071"/>
            <a:ext cx="232919" cy="241448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9 w 200"/>
              <a:gd name="T11" fmla="*/ 73 h 200"/>
              <a:gd name="T12" fmla="*/ 90 w 200"/>
              <a:gd name="T13" fmla="*/ 139 h 200"/>
              <a:gd name="T14" fmla="*/ 86 w 200"/>
              <a:gd name="T15" fmla="*/ 141 h 200"/>
              <a:gd name="T16" fmla="*/ 82 w 200"/>
              <a:gd name="T17" fmla="*/ 139 h 200"/>
              <a:gd name="T18" fmla="*/ 55 w 200"/>
              <a:gd name="T19" fmla="*/ 112 h 200"/>
              <a:gd name="T20" fmla="*/ 55 w 200"/>
              <a:gd name="T21" fmla="*/ 104 h 200"/>
              <a:gd name="T22" fmla="*/ 64 w 200"/>
              <a:gd name="T23" fmla="*/ 104 h 200"/>
              <a:gd name="T24" fmla="*/ 86 w 200"/>
              <a:gd name="T25" fmla="*/ 126 h 200"/>
              <a:gd name="T26" fmla="*/ 150 w 200"/>
              <a:gd name="T27" fmla="*/ 64 h 200"/>
              <a:gd name="T28" fmla="*/ 159 w 200"/>
              <a:gd name="T29" fmla="*/ 64 h 200"/>
              <a:gd name="T30" fmla="*/ 159 w 200"/>
              <a:gd name="T31" fmla="*/ 7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9" y="73"/>
                </a:moveTo>
                <a:cubicBezTo>
                  <a:pt x="90" y="139"/>
                  <a:pt x="90" y="139"/>
                  <a:pt x="90" y="139"/>
                </a:cubicBezTo>
                <a:cubicBezTo>
                  <a:pt x="89" y="140"/>
                  <a:pt x="88" y="141"/>
                  <a:pt x="86" y="141"/>
                </a:cubicBezTo>
                <a:cubicBezTo>
                  <a:pt x="85" y="141"/>
                  <a:pt x="83" y="140"/>
                  <a:pt x="82" y="139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3" y="110"/>
                  <a:pt x="53" y="106"/>
                  <a:pt x="55" y="104"/>
                </a:cubicBezTo>
                <a:cubicBezTo>
                  <a:pt x="57" y="102"/>
                  <a:pt x="61" y="102"/>
                  <a:pt x="64" y="104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150" y="64"/>
                  <a:pt x="150" y="64"/>
                  <a:pt x="150" y="64"/>
                </a:cubicBezTo>
                <a:cubicBezTo>
                  <a:pt x="153" y="62"/>
                  <a:pt x="157" y="62"/>
                  <a:pt x="159" y="64"/>
                </a:cubicBezTo>
                <a:cubicBezTo>
                  <a:pt x="161" y="67"/>
                  <a:pt x="161" y="71"/>
                  <a:pt x="159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Freeform 121">
            <a:extLst>
              <a:ext uri="{FF2B5EF4-FFF2-40B4-BE49-F238E27FC236}">
                <a16:creationId xmlns:a16="http://schemas.microsoft.com/office/drawing/2014/main" id="{A52EF890-F595-9445-8EEA-4252F1FA3C2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23600" y="5167312"/>
            <a:ext cx="232919" cy="241448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9 w 200"/>
              <a:gd name="T11" fmla="*/ 73 h 200"/>
              <a:gd name="T12" fmla="*/ 90 w 200"/>
              <a:gd name="T13" fmla="*/ 139 h 200"/>
              <a:gd name="T14" fmla="*/ 86 w 200"/>
              <a:gd name="T15" fmla="*/ 141 h 200"/>
              <a:gd name="T16" fmla="*/ 82 w 200"/>
              <a:gd name="T17" fmla="*/ 139 h 200"/>
              <a:gd name="T18" fmla="*/ 55 w 200"/>
              <a:gd name="T19" fmla="*/ 112 h 200"/>
              <a:gd name="T20" fmla="*/ 55 w 200"/>
              <a:gd name="T21" fmla="*/ 104 h 200"/>
              <a:gd name="T22" fmla="*/ 64 w 200"/>
              <a:gd name="T23" fmla="*/ 104 h 200"/>
              <a:gd name="T24" fmla="*/ 86 w 200"/>
              <a:gd name="T25" fmla="*/ 126 h 200"/>
              <a:gd name="T26" fmla="*/ 150 w 200"/>
              <a:gd name="T27" fmla="*/ 64 h 200"/>
              <a:gd name="T28" fmla="*/ 159 w 200"/>
              <a:gd name="T29" fmla="*/ 64 h 200"/>
              <a:gd name="T30" fmla="*/ 159 w 200"/>
              <a:gd name="T31" fmla="*/ 7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9" y="73"/>
                </a:moveTo>
                <a:cubicBezTo>
                  <a:pt x="90" y="139"/>
                  <a:pt x="90" y="139"/>
                  <a:pt x="90" y="139"/>
                </a:cubicBezTo>
                <a:cubicBezTo>
                  <a:pt x="89" y="140"/>
                  <a:pt x="88" y="141"/>
                  <a:pt x="86" y="141"/>
                </a:cubicBezTo>
                <a:cubicBezTo>
                  <a:pt x="85" y="141"/>
                  <a:pt x="83" y="140"/>
                  <a:pt x="82" y="139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3" y="110"/>
                  <a:pt x="53" y="106"/>
                  <a:pt x="55" y="104"/>
                </a:cubicBezTo>
                <a:cubicBezTo>
                  <a:pt x="57" y="102"/>
                  <a:pt x="61" y="102"/>
                  <a:pt x="64" y="104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150" y="64"/>
                  <a:pt x="150" y="64"/>
                  <a:pt x="150" y="64"/>
                </a:cubicBezTo>
                <a:cubicBezTo>
                  <a:pt x="153" y="62"/>
                  <a:pt x="157" y="62"/>
                  <a:pt x="159" y="64"/>
                </a:cubicBezTo>
                <a:cubicBezTo>
                  <a:pt x="161" y="67"/>
                  <a:pt x="161" y="71"/>
                  <a:pt x="159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Freeform 121">
            <a:extLst>
              <a:ext uri="{FF2B5EF4-FFF2-40B4-BE49-F238E27FC236}">
                <a16:creationId xmlns:a16="http://schemas.microsoft.com/office/drawing/2014/main" id="{B94DDB38-4CF6-A24A-91D0-B7B054DFB17E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23599" y="5620441"/>
            <a:ext cx="232919" cy="241448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59 w 200"/>
              <a:gd name="T11" fmla="*/ 73 h 200"/>
              <a:gd name="T12" fmla="*/ 90 w 200"/>
              <a:gd name="T13" fmla="*/ 139 h 200"/>
              <a:gd name="T14" fmla="*/ 86 w 200"/>
              <a:gd name="T15" fmla="*/ 141 h 200"/>
              <a:gd name="T16" fmla="*/ 82 w 200"/>
              <a:gd name="T17" fmla="*/ 139 h 200"/>
              <a:gd name="T18" fmla="*/ 55 w 200"/>
              <a:gd name="T19" fmla="*/ 112 h 200"/>
              <a:gd name="T20" fmla="*/ 55 w 200"/>
              <a:gd name="T21" fmla="*/ 104 h 200"/>
              <a:gd name="T22" fmla="*/ 64 w 200"/>
              <a:gd name="T23" fmla="*/ 104 h 200"/>
              <a:gd name="T24" fmla="*/ 86 w 200"/>
              <a:gd name="T25" fmla="*/ 126 h 200"/>
              <a:gd name="T26" fmla="*/ 150 w 200"/>
              <a:gd name="T27" fmla="*/ 64 h 200"/>
              <a:gd name="T28" fmla="*/ 159 w 200"/>
              <a:gd name="T29" fmla="*/ 64 h 200"/>
              <a:gd name="T30" fmla="*/ 159 w 200"/>
              <a:gd name="T31" fmla="*/ 73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9" y="73"/>
                </a:moveTo>
                <a:cubicBezTo>
                  <a:pt x="90" y="139"/>
                  <a:pt x="90" y="139"/>
                  <a:pt x="90" y="139"/>
                </a:cubicBezTo>
                <a:cubicBezTo>
                  <a:pt x="89" y="140"/>
                  <a:pt x="88" y="141"/>
                  <a:pt x="86" y="141"/>
                </a:cubicBezTo>
                <a:cubicBezTo>
                  <a:pt x="85" y="141"/>
                  <a:pt x="83" y="140"/>
                  <a:pt x="82" y="139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3" y="110"/>
                  <a:pt x="53" y="106"/>
                  <a:pt x="55" y="104"/>
                </a:cubicBezTo>
                <a:cubicBezTo>
                  <a:pt x="57" y="102"/>
                  <a:pt x="61" y="102"/>
                  <a:pt x="64" y="104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150" y="64"/>
                  <a:pt x="150" y="64"/>
                  <a:pt x="150" y="64"/>
                </a:cubicBezTo>
                <a:cubicBezTo>
                  <a:pt x="153" y="62"/>
                  <a:pt x="157" y="62"/>
                  <a:pt x="159" y="64"/>
                </a:cubicBezTo>
                <a:cubicBezTo>
                  <a:pt x="161" y="67"/>
                  <a:pt x="161" y="71"/>
                  <a:pt x="159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9084C7-44DF-E349-B8E6-286129E5A683}"/>
              </a:ext>
            </a:extLst>
          </p:cNvPr>
          <p:cNvSpPr txBox="1"/>
          <p:nvPr/>
        </p:nvSpPr>
        <p:spPr>
          <a:xfrm>
            <a:off x="5781562" y="4605054"/>
            <a:ext cx="6021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The first pie chart shows that only 2% of people will purchase the product.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DC8BCB4-569C-FA46-B450-098231C2B13F}"/>
              </a:ext>
            </a:extLst>
          </p:cNvPr>
          <p:cNvSpPr txBox="1"/>
          <p:nvPr/>
        </p:nvSpPr>
        <p:spPr>
          <a:xfrm>
            <a:off x="5797390" y="5072191"/>
            <a:ext cx="59896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t>Although the second pie chart shows that people shop online over an even period of time, people are most likely to buy in the afternoon.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BAF9975-72C6-46F5-81F3-5C3254CA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621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>
              <a:buFontTx/>
            </a:pPr>
            <a:r>
              <a:rPr lang="en-US" altLang="zh-CN" dirty="0"/>
              <a:t>SECTION 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14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文本框 9"/>
          <p:cNvSpPr txBox="1">
            <a:spLocks noChangeArrowheads="1"/>
          </p:cNvSpPr>
          <p:nvPr/>
        </p:nvSpPr>
        <p:spPr bwMode="auto">
          <a:xfrm>
            <a:off x="8434305" y="2366963"/>
            <a:ext cx="342273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6600" dirty="0">
                <a:solidFill>
                  <a:schemeClr val="bg1"/>
                </a:solidFill>
                <a:latin typeface="Segoe UI Light" panose="020B0502040204020203" pitchFamily="34" charset="0"/>
              </a:rPr>
              <a:t>SECTION</a:t>
            </a:r>
          </a:p>
          <a:p>
            <a:pPr algn="r" eaLnBrk="1" hangingPunct="1"/>
            <a:r>
              <a:rPr lang="en-US" altLang="zh-CN" sz="6600" dirty="0">
                <a:solidFill>
                  <a:schemeClr val="bg1"/>
                </a:solidFill>
                <a:latin typeface="Segoe UI Light" panose="020B0502040204020203" pitchFamily="34" charset="0"/>
              </a:rPr>
              <a:t>TWO</a:t>
            </a:r>
            <a:endParaRPr lang="zh-CN" altLang="en-US" sz="66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2290" name="文本框 11"/>
          <p:cNvSpPr txBox="1">
            <a:spLocks noChangeArrowheads="1"/>
          </p:cNvSpPr>
          <p:nvPr/>
        </p:nvSpPr>
        <p:spPr bwMode="auto">
          <a:xfrm>
            <a:off x="839788" y="4129088"/>
            <a:ext cx="6973887" cy="60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chemeClr val="bg1"/>
                </a:solidFill>
              </a:rPr>
              <a:t>This section introduces how we operate the data preprocessing procedure and develop the relevant classification model for the datasets.   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844621" y="365125"/>
            <a:ext cx="10515600" cy="1079500"/>
          </a:xfrm>
        </p:spPr>
        <p:txBody>
          <a:bodyPr/>
          <a:lstStyle/>
          <a:p>
            <a:pPr eaLnBrk="1" hangingPunct="1"/>
            <a:r>
              <a:rPr lang="en-US" altLang="zh-CN" dirty="0"/>
              <a:t>Section two</a:t>
            </a:r>
            <a:endParaRPr lang="zh-CN" altLang="en-US" dirty="0"/>
          </a:p>
        </p:txBody>
      </p:sp>
      <p:sp>
        <p:nvSpPr>
          <p:cNvPr id="13314" name="文本框 6"/>
          <p:cNvSpPr txBox="1">
            <a:spLocks noChangeArrowheads="1"/>
          </p:cNvSpPr>
          <p:nvPr/>
        </p:nvSpPr>
        <p:spPr bwMode="auto">
          <a:xfrm>
            <a:off x="838200" y="1109663"/>
            <a:ext cx="75898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>
                <a:solidFill>
                  <a:srgbClr val="BFBFBF"/>
                </a:solidFill>
              </a:rPr>
              <a:t>HUMANS ARE CREATIVE BEINGS. IF IT IS NOT REAL TEXT, THEY WILL FOCUS ON THE DESIGN.</a:t>
            </a:r>
            <a:endParaRPr lang="zh-CN" altLang="en-US" sz="1400">
              <a:solidFill>
                <a:srgbClr val="BFBFBF"/>
              </a:solidFill>
            </a:endParaRPr>
          </a:p>
        </p:txBody>
      </p:sp>
      <p:sp>
        <p:nvSpPr>
          <p:cNvPr id="13315" name="圆角矩形 3"/>
          <p:cNvSpPr>
            <a:spLocks noChangeAspect="1" noChangeArrowheads="1"/>
          </p:cNvSpPr>
          <p:nvPr/>
        </p:nvSpPr>
        <p:spPr bwMode="auto">
          <a:xfrm>
            <a:off x="574746" y="1528403"/>
            <a:ext cx="539750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FFFF"/>
                </a:solidFill>
              </a:rPr>
              <a:t>1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3318" name="文本框 7"/>
          <p:cNvSpPr txBox="1">
            <a:spLocks noChangeArrowheads="1"/>
          </p:cNvSpPr>
          <p:nvPr/>
        </p:nvSpPr>
        <p:spPr bwMode="auto">
          <a:xfrm>
            <a:off x="1273777" y="1613612"/>
            <a:ext cx="2148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accent2"/>
                </a:solidFill>
              </a:rPr>
              <a:t>Data preprocessing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1B722C4-A6E0-41B6-B2F4-2C97416CA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7544"/>
              </p:ext>
            </p:extLst>
          </p:nvPr>
        </p:nvGraphicFramePr>
        <p:xfrm>
          <a:off x="158821" y="2151931"/>
          <a:ext cx="11887200" cy="4105552"/>
        </p:xfrm>
        <a:graphic>
          <a:graphicData uri="http://schemas.openxmlformats.org/drawingml/2006/table">
            <a:tbl>
              <a:tblPr/>
              <a:tblGrid>
                <a:gridCol w="1188720">
                  <a:extLst>
                    <a:ext uri="{9D8B030D-6E8A-4147-A177-3AD203B41FA5}">
                      <a16:colId xmlns:a16="http://schemas.microsoft.com/office/drawing/2014/main" val="21337757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5361573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28990318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3707067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29567477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5724002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96582736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4075835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07443120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844691416"/>
                    </a:ext>
                  </a:extLst>
                </a:gridCol>
              </a:tblGrid>
              <a:tr h="217034">
                <a:tc>
                  <a:txBody>
                    <a:bodyPr/>
                    <a:lstStyle/>
                    <a:p>
                      <a:pPr algn="r" fontAlgn="ctr"/>
                      <a:br>
                        <a:rPr lang="en-US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1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 time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 type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id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Category_</a:t>
                      </a:r>
                    </a:p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Category_</a:t>
                      </a:r>
                    </a:p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id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session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53955"/>
                  </a:ext>
                </a:extLst>
              </a:tr>
              <a:tr h="477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2019-11-01 00:00:00 UTC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1003461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2053013555631882655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electronics.smartphone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xiaomi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489.07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520088904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4d3b30da-a5e4-49df-b1a8-ba5943f1dd33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034439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2019-11-01 00:00:00 UTC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5000088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2053013566100866035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appliances.sewing_machine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janome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293.65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530496790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8e5f4f83-366c-4f70-860e-ca7417414283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90715"/>
                  </a:ext>
                </a:extLst>
              </a:tr>
              <a:tr h="470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1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2019-11-01 00:00:01 UTC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17302664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2053013553853497655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creed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28.31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561587266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755422e7-9040-477b-9bd2-6a6e8fd97387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05870"/>
                  </a:ext>
                </a:extLst>
              </a:tr>
              <a:tr h="86814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zh-C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········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977561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42448761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2019-10-31 23:59:58 UTC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5701038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2053013553970938175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auto.accessories.player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kenwood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128.70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566280422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05b6c62b-992f-4e8e-91f7-961bcb4719cd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490835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42448762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2019-10-31 23:59:59 UTC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21407424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2053013561579406073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electronics.clocks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tissot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689.85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513118352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4c14bf2a-2820-4504-929d-046356a5a204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49361"/>
                  </a:ext>
                </a:extLst>
              </a:tr>
              <a:tr h="477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42448763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2019-10-31 23:59:59 UTC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13300120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2053013557166998015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swisshome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155.73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525266378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6e57d2d7-6022-46e6-81d6-fa77f14cef</a:t>
                      </a:r>
                    </a:p>
                  </a:txBody>
                  <a:tcPr marL="21703" marR="21703" marT="10852" marB="108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96968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1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3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7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8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9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5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</TotalTime>
  <Pages>0</Pages>
  <Words>1499</Words>
  <Characters>0</Characters>
  <Application>Microsoft Office PowerPoint</Application>
  <PresentationFormat>宽屏</PresentationFormat>
  <Lines>0</Lines>
  <Paragraphs>413</Paragraphs>
  <Slides>27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Segoe UI Light</vt:lpstr>
      <vt:lpstr>微软雅黑 Light</vt:lpstr>
      <vt:lpstr>Open Sans</vt:lpstr>
      <vt:lpstr>Helvetica Neue</vt:lpstr>
      <vt:lpstr>Inter</vt:lpstr>
      <vt:lpstr>Times New Roman</vt:lpstr>
      <vt:lpstr>Segoe UI</vt:lpstr>
      <vt:lpstr>Calibri</vt:lpstr>
      <vt:lpstr>Arial</vt:lpstr>
      <vt:lpstr>1_Office 主题</vt:lpstr>
      <vt:lpstr>3_Office 主题</vt:lpstr>
      <vt:lpstr>4_Office 主题</vt:lpstr>
      <vt:lpstr>7_Office 主题</vt:lpstr>
      <vt:lpstr>8_Office 主题</vt:lpstr>
      <vt:lpstr>9_Office 主题</vt:lpstr>
      <vt:lpstr>6_Office 主题</vt:lpstr>
      <vt:lpstr>5_Office 主题</vt:lpstr>
      <vt:lpstr>Microsoft Excel Chart</vt:lpstr>
      <vt:lpstr>Study on eCommerce behavior</vt:lpstr>
      <vt:lpstr>Catalogue</vt:lpstr>
      <vt:lpstr>PowerPoint 演示文稿</vt:lpstr>
      <vt:lpstr>Why Study E-Commerce Consumer Behavior ?</vt:lpstr>
      <vt:lpstr>PowerPoint 演示文稿</vt:lpstr>
      <vt:lpstr>PowerPoint 演示文稿</vt:lpstr>
      <vt:lpstr>PowerPoint 演示文稿</vt:lpstr>
      <vt:lpstr>PowerPoint 演示文稿</vt:lpstr>
      <vt:lpstr>Section two</vt:lpstr>
      <vt:lpstr>Difficulties within row data</vt:lpstr>
      <vt:lpstr>Data size Enormous amount of observations</vt:lpstr>
      <vt:lpstr>Date data data in the form of time </vt:lpstr>
      <vt:lpstr>PowerPoint 演示文稿</vt:lpstr>
      <vt:lpstr>PowerPoint 演示文稿</vt:lpstr>
      <vt:lpstr>Processed data</vt:lpstr>
      <vt:lpstr>Processed data</vt:lpstr>
      <vt:lpstr>Multiple linear regression</vt:lpstr>
      <vt:lpstr>Section two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Accuracy Comparison</vt:lpstr>
      <vt:lpstr>REPLY</vt:lpstr>
      <vt:lpstr>SIGNIFICANCE</vt:lpstr>
      <vt:lpstr>Thank You!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锐旗设计;https://9ppt.taobao.com</dc:creator>
  <cp:keywords>锐旗设计；https:/9ppt.taobao.com</cp:keywords>
  <dc:description/>
  <cp:lastModifiedBy>1809853jb011055@student.must.edu.mo</cp:lastModifiedBy>
  <cp:revision>80</cp:revision>
  <dcterms:created xsi:type="dcterms:W3CDTF">2014-05-23T07:15:45Z</dcterms:created>
  <dcterms:modified xsi:type="dcterms:W3CDTF">2021-10-02T12:39:40Z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